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70" r:id="rId2"/>
    <p:sldId id="272" r:id="rId3"/>
    <p:sldId id="271" r:id="rId4"/>
  </p:sldIdLst>
  <p:sldSz cx="43195875" cy="32397700"/>
  <p:notesSz cx="9144000" cy="6858000"/>
  <p:defaultTextStyle>
    <a:defPPr>
      <a:defRPr lang="en-US"/>
    </a:defPPr>
    <a:lvl1pPr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158556" indent="-1701450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317112" indent="-3402902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477256" indent="-5105939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8635812" indent="-6807389" algn="l" defTabSz="4317112" rtl="0" fontAlgn="base">
      <a:spcBef>
        <a:spcPct val="0"/>
      </a:spcBef>
      <a:spcAft>
        <a:spcPct val="0"/>
      </a:spcAft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5529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2636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199742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6848" algn="l" defTabSz="914212" rtl="0" eaLnBrk="1" latinLnBrk="0" hangingPunct="1">
      <a:defRPr sz="8499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4" userDrawn="1">
          <p15:clr>
            <a:srgbClr val="A4A3A4"/>
          </p15:clr>
        </p15:guide>
        <p15:guide id="2" pos="134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647E"/>
    <a:srgbClr val="C11C84"/>
    <a:srgbClr val="F19CAC"/>
    <a:srgbClr val="FFADFF"/>
    <a:srgbClr val="C01D58"/>
    <a:srgbClr val="005B96"/>
    <a:srgbClr val="EA647E"/>
    <a:srgbClr val="FAC6D1"/>
    <a:srgbClr val="E92E72"/>
    <a:srgbClr val="62A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3C1F9-E857-5F43-9F65-745863B824FA}" v="1" dt="2024-03-27T13:36:24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0"/>
    <p:restoredTop sz="96327"/>
  </p:normalViewPr>
  <p:slideViewPr>
    <p:cSldViewPr>
      <p:cViewPr>
        <p:scale>
          <a:sx n="42" d="100"/>
          <a:sy n="42" d="100"/>
        </p:scale>
        <p:origin x="-1920" y="-1976"/>
      </p:cViewPr>
      <p:guideLst>
        <p:guide orient="horz" pos="10204"/>
        <p:guide pos="134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0" d="100"/>
        <a:sy n="6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3A00-36D3-5317-D984-63900CE4C7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C2C01-0611-47F1-5A46-8B508D9EC1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E372110-337E-1040-BED3-21906E36A316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21D3-CFC7-B557-2383-4D0ECC4AD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08B36-C5BD-428A-3EE7-3892E9AD83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C41BC6E-45DD-8043-8A27-199EA1578A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3BE9DF-5C8A-DC0B-8D8E-9F6FEE01FA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69336-89CB-3086-C05C-D6A37B4B5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691C34E-82BF-BA45-9906-C9A31E0FEAFB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1E0608-132F-BB88-56E4-E67334C60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17A2AB9-E3DC-BAF6-BFDD-57E766F96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FE320-7766-7F02-AEEA-E95284008E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1069B-C186-2693-1DEB-A713D1B70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603D10E-C5EC-8142-98B7-17A76CDC46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49170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898340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49098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798268" algn="l" defTabSz="89834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49191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99027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48866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98704" algn="l" defTabSz="89967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C7C97-CC91-4623-F1F3-661BB1E6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1A714-5B50-C5E7-8B39-B2A602853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C010D-9E9E-5620-23E7-722F1E107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Reference 1: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Bellinger and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Crosby and Bains, 2012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3: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Myers et al., 2014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4: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Cintra et al., 1990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5: 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6: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Christelinda’s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 package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7: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</a:rPr>
              <a:t>Is there a way to </a:t>
            </a:r>
            <a:r>
              <a:rPr lang="en-CA" dirty="0" err="1">
                <a:effectLst/>
              </a:rPr>
              <a:t>statisgtically</a:t>
            </a:r>
            <a:r>
              <a:rPr lang="en-CA" dirty="0">
                <a:effectLst/>
              </a:rPr>
              <a:t> measure how much of the variance is caused by CB1?S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72C39-A9BC-0FEB-35C0-173A26414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30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8E7C6-9A54-2B26-F714-F176E35F3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B9A2E-0FF9-967B-E153-CEBE6D483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4042F-1C7B-271E-9432-27CF2F820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Reference 1: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Bellinger and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Crosby and Bains, 2012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3: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Myers et al., 2014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4: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Cintra et al., 1990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5: 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6: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Christelinda’s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 package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7: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</a:rPr>
              <a:t>Is there a way to </a:t>
            </a:r>
            <a:r>
              <a:rPr lang="en-CA" dirty="0" err="1">
                <a:effectLst/>
              </a:rPr>
              <a:t>statisgtically</a:t>
            </a:r>
            <a:r>
              <a:rPr lang="en-CA" dirty="0">
                <a:effectLst/>
              </a:rPr>
              <a:t> measure how much of the variance is caused by CB1?S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578A0-2F08-A9DF-5952-CE77FCE96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217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A270-3339-FFA8-E9AD-8513971A6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2B761-2E38-EEAA-0CA8-342D967FC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6C0B3-6AC4-0A78-149F-7328FD75D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Reference 1: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Bellinger and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Bernardis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2002)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2: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Crosby and Bains, 2012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3: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Myers et al., 2014</a:t>
            </a:r>
            <a:r>
              <a:rPr lang="en-CA" dirty="0">
                <a:effectLst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4: (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Cintra et al., 1990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)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5: Adam and Epel 2007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6: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Christelinda’s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 package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</a:rPr>
              <a:t>7: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Dallman et al., 2006</a:t>
            </a:r>
            <a:r>
              <a:rPr lang="en-CA" dirty="0">
                <a:effectLst/>
              </a:rPr>
              <a:t> 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CA" dirty="0">
              <a:effectLst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</a:rPr>
              <a:t>Is there a way to </a:t>
            </a:r>
            <a:r>
              <a:rPr lang="en-CA" dirty="0" err="1">
                <a:effectLst/>
              </a:rPr>
              <a:t>statisgtically</a:t>
            </a:r>
            <a:r>
              <a:rPr lang="en-CA" dirty="0">
                <a:effectLst/>
              </a:rPr>
              <a:t> measure how much of the variance is caused by CB1?S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038A7-657A-DA47-29DC-66B868DDF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33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3" y="10064290"/>
            <a:ext cx="36716494" cy="6944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9382" y="18358697"/>
            <a:ext cx="30237113" cy="82794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59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19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78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38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C3014-ED26-7DCD-EA29-19371B06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ABC12E-84D8-7B4F-98A2-CCD32F0F180E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D2E72-E952-5829-DA20-F9DE7868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8E25-9CDD-727C-2E2E-B2CADEEA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540DA-C80F-3447-B685-1892BCF42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03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0AA1-4806-F0F6-069B-8C0EA824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05970C-511A-9340-B3C9-757E1E3DA748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B922-A8D0-1B40-7307-E4482B33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1495D-0387-1DD0-4D2B-75BCD88C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F44B0-8C44-E849-BCA6-5ACE3336FB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75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17009" y="1297416"/>
            <a:ext cx="9719072" cy="276430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794" y="1297416"/>
            <a:ext cx="28437284" cy="276430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E063B-662E-2D32-0191-588B91A2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BDEF23-DFA3-8246-8CD0-DAF716DBA778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40CA3-4C69-B9BB-3BF4-C08AB981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5788-B50A-AE68-4D76-5F2DD1D4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DD2E9-6BEA-1540-9404-8779BBBD1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05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B7F3-48C4-8B17-1F9B-A6575831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25821-94C3-7D47-9010-6704192DA5C4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8810F-F478-C25E-47AF-914926F4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6DCE-CC17-81A3-162E-9D2E5CD7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CAFD7-1B49-6945-8DC8-2BF52CCC84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00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178" y="20818526"/>
            <a:ext cx="36716494" cy="6434543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178" y="13731531"/>
            <a:ext cx="36716494" cy="7086995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59666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19333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78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3866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DD3A0-07A7-E7EB-4A62-E7026AC9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C7540-6566-2E49-869F-7367C23779F6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5C29-2B6B-68E7-F0D8-FC6DEA54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F1A2-F2B6-BBA9-9485-5B8D5A0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60AF-F3B6-3A49-A486-E0379CDC6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79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794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903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49773-D3C9-79EA-8CB9-C7EC10DE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8F7591-98F0-984F-9C4E-3F106DC3090E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736FF31-E32F-1117-983D-BC13F7C4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30C631-C043-09DB-3BF3-F8A8717A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CEC87-F319-9648-8E9F-C1730C1D1C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25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797" y="7251990"/>
            <a:ext cx="19085679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9797" y="10274271"/>
            <a:ext cx="19085679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2906" y="7251990"/>
            <a:ext cx="19093177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2906" y="10274271"/>
            <a:ext cx="19093177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9863F4-1B11-2EBC-4F92-938292C2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378058-0D52-0E4C-BD79-40E56E0C8922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33C636-B958-B327-ACA4-D23C668B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640DA2-A698-C0E1-3330-C6DD595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D1940F-7390-5949-87AE-8E9068F58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14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323DEE7-69D7-E8EE-0797-34458982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E68647-F680-8248-86C4-D008AE7C0A7C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0EC97B-DFEE-DFEF-9BD6-E2B2FBF7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AE57D7-1D51-09E1-7657-6E45C610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B9767-E6E7-CC48-AC5C-D63872E6F0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36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3796D4C-0CE3-F0A8-8EC8-DB25868A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437F1-2E13-9747-9191-6210D6BCBBBE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692F33-3420-24AB-CE89-1A4B6D9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120D04-37C1-F0E4-1C40-C56C9B3A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BA704-CD40-9A4A-AF61-76463F8AC9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76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798" y="1289911"/>
            <a:ext cx="14211145" cy="5489610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8387" y="1289912"/>
            <a:ext cx="24147694" cy="27650539"/>
          </a:xfrm>
        </p:spPr>
        <p:txBody>
          <a:bodyPr/>
          <a:lstStyle>
            <a:lvl1pPr>
              <a:defRPr sz="15200"/>
            </a:lvl1pPr>
            <a:lvl2pPr>
              <a:defRPr sz="13200"/>
            </a:lvl2pPr>
            <a:lvl3pPr>
              <a:defRPr sz="113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9798" y="6779525"/>
            <a:ext cx="14211145" cy="22160929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0BE7AB-5465-2045-C031-AEBED383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622B1F-0F98-054A-9F2D-72830DFFC7E5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68336-2C10-565E-8E25-BEA3A657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69C3C3-4CD2-4EA9-F10D-AC546899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12F7A7-05AE-EF47-878A-B700FB0F0D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78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96" y="22678393"/>
            <a:ext cx="25917525" cy="2677312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6696" y="2894795"/>
            <a:ext cx="25917525" cy="19438620"/>
          </a:xfrm>
        </p:spPr>
        <p:txBody>
          <a:bodyPr rtlCol="0">
            <a:normAutofit/>
          </a:bodyPr>
          <a:lstStyle>
            <a:lvl1pPr marL="0" indent="0">
              <a:buNone/>
              <a:defRPr sz="15200"/>
            </a:lvl1pPr>
            <a:lvl2pPr marL="2159666" indent="0">
              <a:buNone/>
              <a:defRPr sz="13200"/>
            </a:lvl2pPr>
            <a:lvl3pPr marL="4319333" indent="0">
              <a:buNone/>
              <a:defRPr sz="11300"/>
            </a:lvl3pPr>
            <a:lvl4pPr marL="6478999" indent="0">
              <a:buNone/>
              <a:defRPr sz="9400"/>
            </a:lvl4pPr>
            <a:lvl5pPr marL="8638666" indent="0">
              <a:buNone/>
              <a:defRPr sz="9400"/>
            </a:lvl5pPr>
            <a:lvl6pPr marL="10798332" indent="0">
              <a:buNone/>
              <a:defRPr sz="9400"/>
            </a:lvl6pPr>
            <a:lvl7pPr marL="12957999" indent="0">
              <a:buNone/>
              <a:defRPr sz="9400"/>
            </a:lvl7pPr>
            <a:lvl8pPr marL="15117665" indent="0">
              <a:buNone/>
              <a:defRPr sz="9400"/>
            </a:lvl8pPr>
            <a:lvl9pPr marL="17277332" indent="0">
              <a:buNone/>
              <a:defRPr sz="94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96" y="25355702"/>
            <a:ext cx="25917525" cy="3802228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47EE7-0E17-E17E-1A34-2D1938B1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E09F3-D40F-7346-8FB1-D08E637C247E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7E9485-60BC-91DB-9CC6-32A91A6A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509C61-0642-119D-17F4-A50BD7C6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CE2C1-3E06-1246-825D-3F515FDC80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18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4B11EB6-BF78-9F05-361B-AF2077363A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60589" y="1296989"/>
            <a:ext cx="3887628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197F535-04A9-4BC0-7FDB-60AE84D600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160589" y="7559677"/>
            <a:ext cx="38876287" cy="2138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DAC71-D05F-60F8-8308-CF9D50678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9001" y="30027566"/>
            <a:ext cx="10079038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0343CFB-1A87-1C4F-A951-8C8FA675BF30}" type="datetimeFigureOut">
              <a:rPr lang="en-US" altLang="en-US"/>
              <a:pPr/>
              <a:t>11/10/25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61287-A2F0-6095-876C-46F19B5CF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58990" y="30027566"/>
            <a:ext cx="13677900" cy="1725612"/>
          </a:xfrm>
          <a:prstGeom prst="rect">
            <a:avLst/>
          </a:prstGeom>
        </p:spPr>
        <p:txBody>
          <a:bodyPr vert="horz" lIns="431933" tIns="215967" rIns="431933" bIns="215967" rtlCol="0" anchor="ctr"/>
          <a:lstStyle>
            <a:lvl1pPr algn="ctr" defTabSz="4319333" fontAlgn="auto">
              <a:spcBef>
                <a:spcPts val="0"/>
              </a:spcBef>
              <a:spcAft>
                <a:spcPts val="0"/>
              </a:spcAft>
              <a:defRPr sz="5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E3C7-D3C4-71B8-BA92-A84DA142A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57840" y="30027566"/>
            <a:ext cx="10079037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 algn="r"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3C94D0A-2FB0-354B-B556-4DC5FF76F9A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8000" rtl="0" eaLnBrk="0" fontAlgn="base" hangingPunct="0">
        <a:spcBef>
          <a:spcPct val="0"/>
        </a:spcBef>
        <a:spcAft>
          <a:spcPct val="0"/>
        </a:spcAft>
        <a:defRPr sz="20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6pPr>
      <a:lvl7pPr marL="9144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7pPr>
      <a:lvl8pPr marL="13716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8pPr>
      <a:lvl9pPr marL="18288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9pPr>
    </p:titleStyle>
    <p:bodyStyle>
      <a:lvl1pPr marL="1619250" indent="-161925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08375" indent="-1349375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99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58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717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1878166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4037832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197499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357165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333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78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38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8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57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17665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7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29-013-0566-y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hyperlink" Target="https://doi.org/10.1016/j.neuroscience.2011.11.049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emf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S0031-9384(02)00756-4" TargetMode="External"/><Relationship Id="rId11" Type="http://schemas.openxmlformats.org/officeDocument/2006/relationships/hyperlink" Target="https://doi.org/10.1016/S0079-6123(06)53004-3" TargetMode="External"/><Relationship Id="rId24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3.png"/><Relationship Id="rId10" Type="http://schemas.openxmlformats.org/officeDocument/2006/relationships/hyperlink" Target="https://doi.org/10.1016/j.physbeh.2007.04.011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hyperlink" Target="https://doi.org/10.1016/0006-8993(90)91210-8" TargetMode="External"/><Relationship Id="rId14" Type="http://schemas.microsoft.com/office/2007/relationships/hdphoto" Target="../media/hdphoto1.wdp"/><Relationship Id="rId2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29-013-0566-y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14.png"/><Relationship Id="rId7" Type="http://schemas.openxmlformats.org/officeDocument/2006/relationships/hyperlink" Target="https://doi.org/10.1016/j.neuroscience.2011.11.049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emf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S0031-9384(02)00756-4" TargetMode="External"/><Relationship Id="rId11" Type="http://schemas.openxmlformats.org/officeDocument/2006/relationships/hyperlink" Target="https://doi.org/10.1016/S0079-6123(06)53004-3" TargetMode="External"/><Relationship Id="rId5" Type="http://schemas.openxmlformats.org/officeDocument/2006/relationships/image" Target="../media/image3.png"/><Relationship Id="rId15" Type="http://schemas.openxmlformats.org/officeDocument/2006/relationships/oleObject" Target="../embeddings/oleObject1.bin"/><Relationship Id="rId10" Type="http://schemas.openxmlformats.org/officeDocument/2006/relationships/hyperlink" Target="https://doi.org/10.1016/j.physbeh.2007.04.011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hyperlink" Target="https://doi.org/10.1016/0006-8993(90)91210-8" TargetMode="External"/><Relationship Id="rId14" Type="http://schemas.microsoft.com/office/2007/relationships/hdphoto" Target="../media/hdphoto1.wdp"/><Relationship Id="rId2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00429-013-0566-y" TargetMode="External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hyperlink" Target="https://doi.org/10.1016/j.neuroscience.2011.11.049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emf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S0031-9384(02)00756-4" TargetMode="External"/><Relationship Id="rId11" Type="http://schemas.openxmlformats.org/officeDocument/2006/relationships/hyperlink" Target="https://doi.org/10.1016/S0079-6123(06)53004-3" TargetMode="External"/><Relationship Id="rId5" Type="http://schemas.openxmlformats.org/officeDocument/2006/relationships/image" Target="../media/image3.png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3.png"/><Relationship Id="rId10" Type="http://schemas.openxmlformats.org/officeDocument/2006/relationships/hyperlink" Target="https://doi.org/10.1016/j.physbeh.2007.04.011" TargetMode="External"/><Relationship Id="rId19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hyperlink" Target="https://doi.org/10.1016/0006-8993(90)91210-8" TargetMode="External"/><Relationship Id="rId14" Type="http://schemas.microsoft.com/office/2007/relationships/hdphoto" Target="../media/hdphoto1.wdp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8B7D31-F505-64E8-1EA5-0F29F8EA7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black oval object with a white background&#10;&#10;AI-generated content may be incorrect.">
            <a:extLst>
              <a:ext uri="{FF2B5EF4-FFF2-40B4-BE49-F238E27FC236}">
                <a16:creationId xmlns:a16="http://schemas.microsoft.com/office/drawing/2014/main" id="{96CD5535-4DBC-61C7-EA0F-784F8B9A4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00" y="5128460"/>
            <a:ext cx="18656890" cy="5433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393A15-D882-8A0B-5C54-BD70F8C56F65}"/>
              </a:ext>
            </a:extLst>
          </p:cNvPr>
          <p:cNvSpPr/>
          <p:nvPr/>
        </p:nvSpPr>
        <p:spPr>
          <a:xfrm>
            <a:off x="-364869" y="-321711"/>
            <a:ext cx="43925612" cy="512756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0670D-D761-6B8A-C0D3-BA0BD9DE92E7}"/>
              </a:ext>
            </a:extLst>
          </p:cNvPr>
          <p:cNvSpPr txBox="1"/>
          <p:nvPr/>
        </p:nvSpPr>
        <p:spPr>
          <a:xfrm>
            <a:off x="371641" y="276172"/>
            <a:ext cx="4245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through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 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in the Female Rat Dorsomedial Hypothalamus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</a:t>
            </a:r>
            <a:r>
              <a:rPr lang="en-US" sz="5400" dirty="0">
                <a:solidFill>
                  <a:schemeClr val="bg1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Lara Swart, Sarah Wilson, Tania W</a:t>
            </a:r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, Dr Karen Crosby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7651F-F985-C346-49AE-BA56B25D3F16}"/>
              </a:ext>
            </a:extLst>
          </p:cNvPr>
          <p:cNvSpPr txBox="1"/>
          <p:nvPr/>
        </p:nvSpPr>
        <p:spPr>
          <a:xfrm>
            <a:off x="357018" y="5177412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521F24-500E-8B90-1A7F-A49990433878}"/>
              </a:ext>
            </a:extLst>
          </p:cNvPr>
          <p:cNvSpPr txBox="1"/>
          <p:nvPr/>
        </p:nvSpPr>
        <p:spPr>
          <a:xfrm>
            <a:off x="560795" y="10973261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B079E5A-11B3-4837-50C0-780DF121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68" y="1403671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315D87-3B61-FC0C-4AE6-3817631C1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185" y="1670428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C0D3C4-32FD-7F1A-5942-6C93A6B9B4AD}"/>
              </a:ext>
            </a:extLst>
          </p:cNvPr>
          <p:cNvSpPr txBox="1"/>
          <p:nvPr/>
        </p:nvSpPr>
        <p:spPr>
          <a:xfrm>
            <a:off x="4005369" y="11048906"/>
            <a:ext cx="1062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89E61E-0DD1-A44C-2244-9D24851115AC}"/>
              </a:ext>
            </a:extLst>
          </p:cNvPr>
          <p:cNvSpPr/>
          <p:nvPr/>
        </p:nvSpPr>
        <p:spPr>
          <a:xfrm>
            <a:off x="310445" y="28524725"/>
            <a:ext cx="10541322" cy="3594105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Bellinger LL, </a:t>
            </a:r>
            <a:r>
              <a:rPr lang="en-CA" sz="1300" dirty="0" err="1">
                <a:latin typeface="Trebuchet MS" panose="020B0703020202090204" pitchFamily="34" charset="0"/>
              </a:rPr>
              <a:t>Bernardis</a:t>
            </a:r>
            <a:r>
              <a:rPr lang="en-CA" sz="1300" dirty="0">
                <a:latin typeface="Trebuchet MS" panose="020B0703020202090204" pitchFamily="34" charset="0"/>
              </a:rPr>
              <a:t> LL. The dorsomedial hypothalamic nucleus and its role in ingestive behavior and body weight regulation.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2002;76(3):431-442. doi:</a:t>
            </a:r>
            <a:r>
              <a:rPr lang="en-CA" sz="1300" dirty="0">
                <a:latin typeface="Trebuchet MS" panose="020B0703020202090204" pitchFamily="34" charset="0"/>
                <a:hlinkClick r:id="rId6"/>
              </a:rPr>
              <a:t>10.1016/S0031-9384(02)00756-4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Crosby KM, Bains JS. The intricate link between glucocorticoids and endocannabinoids at stress-relevant synapses in the hypothalamus. </a:t>
            </a:r>
            <a:r>
              <a:rPr lang="en-CA" sz="1300" i="1" dirty="0">
                <a:latin typeface="Trebuchet MS" panose="020B0703020202090204" pitchFamily="34" charset="0"/>
              </a:rPr>
              <a:t>Neuroscience</a:t>
            </a:r>
            <a:r>
              <a:rPr lang="en-CA" sz="1300" dirty="0">
                <a:latin typeface="Trebuchet MS" panose="020B0703020202090204" pitchFamily="34" charset="0"/>
              </a:rPr>
              <a:t>. 2012;204:31-37. doi:</a:t>
            </a:r>
            <a:r>
              <a:rPr lang="en-CA" sz="1300" dirty="0">
                <a:latin typeface="Trebuchet MS" panose="020B0703020202090204" pitchFamily="34" charset="0"/>
                <a:hlinkClick r:id="rId7"/>
              </a:rPr>
              <a:t>10.1016/j.neuroscience.2011.11.049</a:t>
            </a:r>
            <a:r>
              <a:rPr lang="en-CA" sz="1300" dirty="0">
                <a:latin typeface="Trebuchet MS" panose="020B070302020209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Myers B, Mark Dolgas C, </a:t>
            </a:r>
            <a:r>
              <a:rPr lang="en-CA" sz="1300" dirty="0" err="1">
                <a:latin typeface="Trebuchet MS" panose="020B0703020202090204" pitchFamily="34" charset="0"/>
              </a:rPr>
              <a:t>Kasckow</a:t>
            </a:r>
            <a:r>
              <a:rPr lang="en-CA" sz="1300" dirty="0">
                <a:latin typeface="Trebuchet MS" panose="020B0703020202090204" pitchFamily="34" charset="0"/>
              </a:rPr>
              <a:t> J, Cullinan WE, Herman JP. Central stress-integrative circuits: forebrain glutamatergic and GABAergic projections to the dorsomedial hypothalamus, medial preoptic area, and bed nucleus of the stria terminalis. </a:t>
            </a:r>
            <a:r>
              <a:rPr lang="en-CA" sz="1300" i="1" dirty="0">
                <a:latin typeface="Trebuchet MS" panose="020B0703020202090204" pitchFamily="34" charset="0"/>
              </a:rPr>
              <a:t>Brain Struct </a:t>
            </a:r>
            <a:r>
              <a:rPr lang="en-CA" sz="1300" i="1" dirty="0" err="1">
                <a:latin typeface="Trebuchet MS" panose="020B0703020202090204" pitchFamily="34" charset="0"/>
              </a:rPr>
              <a:t>Funct</a:t>
            </a:r>
            <a:r>
              <a:rPr lang="en-CA" sz="1300" dirty="0">
                <a:latin typeface="Trebuchet MS" panose="020B0703020202090204" pitchFamily="34" charset="0"/>
              </a:rPr>
              <a:t>. 2014;219(4):1287-1303. doi:</a:t>
            </a:r>
            <a:r>
              <a:rPr lang="en-CA" sz="1300" dirty="0">
                <a:latin typeface="Trebuchet MS" panose="020B0703020202090204" pitchFamily="34" charset="0"/>
                <a:hlinkClick r:id="rId8"/>
              </a:rPr>
              <a:t>10.1007/s00429-013-0566-y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Cintra A, </a:t>
            </a:r>
            <a:r>
              <a:rPr lang="en-CA" sz="1300" dirty="0" err="1">
                <a:latin typeface="Trebuchet MS" panose="020B0703020202090204" pitchFamily="34" charset="0"/>
              </a:rPr>
              <a:t>Fuxe</a:t>
            </a:r>
            <a:r>
              <a:rPr lang="en-CA" sz="1300" dirty="0">
                <a:latin typeface="Trebuchet MS" panose="020B0703020202090204" pitchFamily="34" charset="0"/>
              </a:rPr>
              <a:t> K, </a:t>
            </a:r>
            <a:r>
              <a:rPr lang="en-CA" sz="1300" dirty="0" err="1">
                <a:latin typeface="Trebuchet MS" panose="020B0703020202090204" pitchFamily="34" charset="0"/>
              </a:rPr>
              <a:t>Wikstro¨m</a:t>
            </a:r>
            <a:r>
              <a:rPr lang="en-CA" sz="1300" dirty="0">
                <a:latin typeface="Trebuchet MS" panose="020B0703020202090204" pitchFamily="34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300" i="1" dirty="0">
                <a:latin typeface="Trebuchet MS" panose="020B0703020202090204" pitchFamily="34" charset="0"/>
              </a:rPr>
              <a:t>Brain Research</a:t>
            </a:r>
            <a:r>
              <a:rPr lang="en-CA" sz="1300" dirty="0">
                <a:latin typeface="Trebuchet MS" panose="020B0703020202090204" pitchFamily="34" charset="0"/>
              </a:rPr>
              <a:t>. 1990;506(1):139-144. doi:</a:t>
            </a:r>
            <a:r>
              <a:rPr lang="en-CA" sz="1300" dirty="0">
                <a:latin typeface="Trebuchet MS" panose="020B0703020202090204" pitchFamily="34" charset="0"/>
                <a:hlinkClick r:id="rId9"/>
              </a:rPr>
              <a:t>10.1016/0006-8993(90)91210-8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Adam TC, Epel ES. Stress, eating and the reward system.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2007;91(4):449-458. doi:</a:t>
            </a:r>
            <a:r>
              <a:rPr lang="en-CA" sz="1300" dirty="0">
                <a:latin typeface="Trebuchet MS" panose="020B0703020202090204" pitchFamily="34" charset="0"/>
                <a:hlinkClick r:id="rId10"/>
              </a:rPr>
              <a:t>10.1016/j.physbeh.2007.04.011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Laureijs C. </a:t>
            </a:r>
            <a:r>
              <a:rPr lang="en-CA" sz="1300" i="1" dirty="0" err="1">
                <a:latin typeface="Trebuchet MS" panose="020B0703020202090204" pitchFamily="34" charset="0"/>
              </a:rPr>
              <a:t>patchclampplotteR</a:t>
            </a:r>
            <a:r>
              <a:rPr lang="en-CA" sz="1300" i="1" dirty="0">
                <a:latin typeface="Trebuchet MS" panose="020B0703020202090204" pitchFamily="34" charset="0"/>
              </a:rPr>
              <a:t>: Plot and Analyze Raw Patch Clamp Electrophysiology Data</a:t>
            </a:r>
            <a:r>
              <a:rPr lang="en-CA" sz="1300" dirty="0">
                <a:latin typeface="Trebuchet MS" panose="020B0703020202090204" pitchFamily="34" charset="0"/>
              </a:rPr>
              <a:t> [R package]. Version 0.1.0. 2025</a:t>
            </a:r>
          </a:p>
          <a:p>
            <a:pPr marL="342900" indent="-342900">
              <a:buAutoNum type="arabicPeriod"/>
            </a:pPr>
            <a:r>
              <a:rPr lang="en-CA" sz="1400" dirty="0"/>
              <a:t>Dallman MF, Pecoraro NC, La Fleur SE, et al. Glucocorticoids, chronic stress, and obesity. In: </a:t>
            </a:r>
            <a:r>
              <a:rPr lang="en-CA" sz="1400" i="1" dirty="0"/>
              <a:t>Progress in Brain Research</a:t>
            </a:r>
            <a:r>
              <a:rPr lang="en-CA" sz="1400" dirty="0"/>
              <a:t>. Vol 153. Elsevier; 2006:75-105. doi:</a:t>
            </a:r>
            <a:r>
              <a:rPr lang="en-CA" sz="1400" dirty="0">
                <a:hlinkClick r:id="rId11"/>
              </a:rPr>
              <a:t>10.1016/S0079-6123(06)53004-3</a:t>
            </a:r>
            <a:endParaRPr lang="en-CA" sz="1300" dirty="0"/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72CD530-11EC-5188-4BDA-87896174D4A1}"/>
              </a:ext>
            </a:extLst>
          </p:cNvPr>
          <p:cNvSpPr/>
          <p:nvPr/>
        </p:nvSpPr>
        <p:spPr>
          <a:xfrm>
            <a:off x="287817" y="5037425"/>
            <a:ext cx="42452590" cy="550601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0115847-1972-5EC2-F90C-B45CB6BEDA76}"/>
              </a:ext>
            </a:extLst>
          </p:cNvPr>
          <p:cNvSpPr/>
          <p:nvPr/>
        </p:nvSpPr>
        <p:spPr>
          <a:xfrm>
            <a:off x="287818" y="10775016"/>
            <a:ext cx="14515953" cy="175368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C8A243-0513-025E-C4E4-F66EED96529A}"/>
              </a:ext>
            </a:extLst>
          </p:cNvPr>
          <p:cNvSpPr txBox="1"/>
          <p:nvPr/>
        </p:nvSpPr>
        <p:spPr>
          <a:xfrm>
            <a:off x="15453515" y="10930261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3B6330-F588-395F-5A7B-619BAA0FFBD7}"/>
              </a:ext>
            </a:extLst>
          </p:cNvPr>
          <p:cNvSpPr/>
          <p:nvPr/>
        </p:nvSpPr>
        <p:spPr>
          <a:xfrm>
            <a:off x="16981598" y="28524725"/>
            <a:ext cx="25814025" cy="359410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23645FD-D0A8-F064-EDDD-88A219A6ECE7}"/>
              </a:ext>
            </a:extLst>
          </p:cNvPr>
          <p:cNvSpPr>
            <a:spLocks/>
          </p:cNvSpPr>
          <p:nvPr/>
        </p:nvSpPr>
        <p:spPr>
          <a:xfrm>
            <a:off x="15186262" y="10799804"/>
            <a:ext cx="27554146" cy="17512011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0C787E2-D231-3DC3-7E61-837DDF8157CC}"/>
              </a:ext>
            </a:extLst>
          </p:cNvPr>
          <p:cNvSpPr txBox="1"/>
          <p:nvPr/>
        </p:nvSpPr>
        <p:spPr>
          <a:xfrm>
            <a:off x="17190077" y="28641095"/>
            <a:ext cx="1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69D4908-DDB7-369C-DCB6-212E0A389201}"/>
              </a:ext>
            </a:extLst>
          </p:cNvPr>
          <p:cNvGrpSpPr/>
          <p:nvPr/>
        </p:nvGrpSpPr>
        <p:grpSpPr>
          <a:xfrm>
            <a:off x="415449" y="12809397"/>
            <a:ext cx="14312144" cy="15115655"/>
            <a:chOff x="419652" y="12179604"/>
            <a:chExt cx="16102831" cy="16909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B4E103E-8A26-C679-591A-9D58B9BFB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571"/>
            <a:stretch/>
          </p:blipFill>
          <p:spPr>
            <a:xfrm>
              <a:off x="419652" y="13582881"/>
              <a:ext cx="16102831" cy="123871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ED64C6-7E86-A3D6-B2D8-2A85DB1344D8}"/>
                </a:ext>
              </a:extLst>
            </p:cNvPr>
            <p:cNvSpPr txBox="1"/>
            <p:nvPr/>
          </p:nvSpPr>
          <p:spPr>
            <a:xfrm>
              <a:off x="706398" y="12179604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25CB67-D1BE-0134-47AD-D2574A58D401}"/>
                </a:ext>
              </a:extLst>
            </p:cNvPr>
            <p:cNvSpPr txBox="1"/>
            <p:nvPr/>
          </p:nvSpPr>
          <p:spPr>
            <a:xfrm>
              <a:off x="8095936" y="12208964"/>
              <a:ext cx="8350602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6B8BF5-99A4-DF23-A426-E173E28CA069}"/>
                </a:ext>
              </a:extLst>
            </p:cNvPr>
            <p:cNvSpPr txBox="1"/>
            <p:nvPr/>
          </p:nvSpPr>
          <p:spPr>
            <a:xfrm>
              <a:off x="7745721" y="16867323"/>
              <a:ext cx="6896073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Immediately following brain removal, a carotid </a:t>
              </a:r>
              <a:r>
                <a:rPr lang="en-US" sz="34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4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705B5CD-ED32-0BB7-A017-BF0896A461CB}"/>
                </a:ext>
              </a:extLst>
            </p:cNvPr>
            <p:cNvSpPr txBox="1"/>
            <p:nvPr/>
          </p:nvSpPr>
          <p:spPr>
            <a:xfrm>
              <a:off x="11742608" y="19795182"/>
              <a:ext cx="4624412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400" b="1" dirty="0">
                  <a:latin typeface="Trebuchet MS" panose="020B0703020202090204" pitchFamily="34" charset="0"/>
                </a:rPr>
                <a:t>DMH</a:t>
              </a:r>
              <a:r>
                <a:rPr lang="en-US" sz="3400" dirty="0">
                  <a:latin typeface="Trebuchet MS" panose="020B0703020202090204" pitchFamily="34" charset="0"/>
                </a:rPr>
                <a:t> were kept alive in  oxygenated </a:t>
              </a:r>
              <a:r>
                <a:rPr lang="en-US" sz="3400" b="1" dirty="0">
                  <a:latin typeface="Trebuchet MS" panose="020B0703020202090204" pitchFamily="34" charset="0"/>
                </a:rPr>
                <a:t>artificial cerebrospinal fluid</a:t>
              </a:r>
              <a:r>
                <a:rPr lang="en-US" sz="3400" dirty="0">
                  <a:latin typeface="Trebuchet MS" panose="020B0703020202090204" pitchFamily="34" charset="0"/>
                </a:rPr>
                <a:t> kept at 32.5 ℃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380A86-DC9B-6479-43EE-41EE1132F309}"/>
                </a:ext>
              </a:extLst>
            </p:cNvPr>
            <p:cNvSpPr txBox="1"/>
            <p:nvPr/>
          </p:nvSpPr>
          <p:spPr>
            <a:xfrm>
              <a:off x="488067" y="20393897"/>
              <a:ext cx="5183131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A </a:t>
              </a:r>
              <a:r>
                <a:rPr lang="en-US" sz="3400" b="1" dirty="0">
                  <a:latin typeface="Trebuchet MS" panose="020B0703020202090204" pitchFamily="34" charset="0"/>
                </a:rPr>
                <a:t>recording</a:t>
              </a:r>
              <a:r>
                <a:rPr lang="en-US" sz="3400" dirty="0">
                  <a:latin typeface="Trebuchet MS" panose="020B0703020202090204" pitchFamily="34" charset="0"/>
                </a:rPr>
                <a:t> electrode was inserted into </a:t>
              </a:r>
              <a:r>
                <a:rPr lang="en-US" sz="3400" b="1" dirty="0">
                  <a:latin typeface="Trebuchet MS" panose="020B0703020202090204" pitchFamily="34" charset="0"/>
                </a:rPr>
                <a:t>DMH neurons</a:t>
              </a:r>
              <a:r>
                <a:rPr lang="en-US" sz="34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400" b="1" dirty="0">
                  <a:latin typeface="Trebuchet MS" panose="020B0703020202090204" pitchFamily="34" charset="0"/>
                </a:rPr>
                <a:t>excitatory</a:t>
              </a:r>
              <a:r>
                <a:rPr lang="en-US" sz="34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53" name="Picture 5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78656504-7619-13DB-48E1-25D004CB6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523470" cy="5144100"/>
            </a:xfrm>
            <a:prstGeom prst="rect">
              <a:avLst/>
            </a:prstGeom>
          </p:spPr>
        </p:pic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3EDB43C3-B6C1-7B60-15B2-99B9EC4B0A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6189873"/>
                </p:ext>
              </p:extLst>
            </p:nvPr>
          </p:nvGraphicFramePr>
          <p:xfrm>
            <a:off x="535835" y="25310304"/>
            <a:ext cx="2044072" cy="1700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1114641" imgH="927614" progId="CorelDraw.Graphic.17">
                    <p:embed/>
                  </p:oleObj>
                </mc:Choice>
                <mc:Fallback>
                  <p:oleObj name="CorelDRAW" r:id="rId15" imgW="1114641" imgH="927614" progId="CorelDraw.Graphic.17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DAD5D179-3B3C-1B9C-AD3E-432EB95642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35835" y="25310304"/>
                          <a:ext cx="2044072" cy="17004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A6A267-F647-8D33-3118-15377BFBA4BC}"/>
                </a:ext>
              </a:extLst>
            </p:cNvPr>
            <p:cNvSpPr txBox="1"/>
            <p:nvPr/>
          </p:nvSpPr>
          <p:spPr>
            <a:xfrm>
              <a:off x="4891896" y="25179688"/>
              <a:ext cx="6112226" cy="2444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latin typeface="Trebuchet MS" panose="020B0703020202090204" pitchFamily="34" charset="0"/>
                </a:rPr>
                <a:t>Living</a:t>
              </a:r>
              <a:r>
                <a:rPr lang="en-US" sz="3400" dirty="0">
                  <a:latin typeface="Trebuchet MS" panose="020B0703020202090204" pitchFamily="34" charset="0"/>
                </a:rPr>
                <a:t> </a:t>
              </a:r>
              <a:r>
                <a:rPr lang="en-US" sz="3400" b="1" dirty="0">
                  <a:latin typeface="Trebuchet MS" panose="020B0703020202090204" pitchFamily="34" charset="0"/>
                </a:rPr>
                <a:t>neurons</a:t>
              </a:r>
              <a:r>
                <a:rPr lang="en-US" sz="3400" dirty="0">
                  <a:latin typeface="Trebuchet MS" panose="020B0703020202090204" pitchFamily="34" charset="0"/>
                </a:rPr>
                <a:t> were recorded from before and after high frequency stimulation (HFS)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F2CC2E-B901-9420-102A-02D6AC6D50A8}"/>
                </a:ext>
              </a:extLst>
            </p:cNvPr>
            <p:cNvSpPr txBox="1"/>
            <p:nvPr/>
          </p:nvSpPr>
          <p:spPr>
            <a:xfrm>
              <a:off x="1062720" y="27823991"/>
              <a:ext cx="12282328" cy="58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68B90A-2AE8-81EB-58A2-A08F7F862E9E}"/>
                </a:ext>
              </a:extLst>
            </p:cNvPr>
            <p:cNvSpPr txBox="1"/>
            <p:nvPr/>
          </p:nvSpPr>
          <p:spPr>
            <a:xfrm>
              <a:off x="1144912" y="28572638"/>
              <a:ext cx="13496881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5317A-A916-37FB-5B20-A7BB2BA4A7C4}"/>
                </a:ext>
              </a:extLst>
            </p:cNvPr>
            <p:cNvSpPr txBox="1"/>
            <p:nvPr/>
          </p:nvSpPr>
          <p:spPr>
            <a:xfrm>
              <a:off x="11510065" y="24889135"/>
              <a:ext cx="4856956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50 µM picrotoxin was applied to observe </a:t>
              </a:r>
              <a:r>
                <a:rPr lang="en-US" sz="3400" b="1" dirty="0">
                  <a:latin typeface="Trebuchet MS" panose="020B0703020202090204" pitchFamily="34" charset="0"/>
                </a:rPr>
                <a:t>glutamate</a:t>
              </a:r>
              <a:r>
                <a:rPr lang="en-US" sz="3400" dirty="0">
                  <a:latin typeface="Trebuchet MS" panose="020B0703020202090204" pitchFamily="34" charset="0"/>
                </a:rPr>
                <a:t> synapses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320E00A-B365-0E32-6F38-3C9A28C62F8E}"/>
              </a:ext>
            </a:extLst>
          </p:cNvPr>
          <p:cNvSpPr txBox="1"/>
          <p:nvPr/>
        </p:nvSpPr>
        <p:spPr>
          <a:xfrm>
            <a:off x="30103071" y="28988098"/>
            <a:ext cx="12326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94FA8B-5D55-2336-58F1-7A01E82033F9}"/>
              </a:ext>
            </a:extLst>
          </p:cNvPr>
          <p:cNvSpPr/>
          <p:nvPr/>
        </p:nvSpPr>
        <p:spPr>
          <a:xfrm>
            <a:off x="11060246" y="28524726"/>
            <a:ext cx="5696859" cy="359410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Thank you to Christelinda for her support with data analysis.</a:t>
            </a:r>
          </a:p>
          <a:p>
            <a:endParaRPr lang="en-CA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Independent Student Research Grant (ISRG), funded by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36706-BB2E-CE62-4E52-50C4D79BA602}"/>
              </a:ext>
            </a:extLst>
          </p:cNvPr>
          <p:cNvSpPr txBox="1"/>
          <p:nvPr/>
        </p:nvSpPr>
        <p:spPr>
          <a:xfrm>
            <a:off x="406907" y="6174543"/>
            <a:ext cx="504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is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brain region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involved in appetite and body weight regulation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, and the stress response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2760D-B2B7-E04D-A6EF-B3361B23A39B}"/>
              </a:ext>
            </a:extLst>
          </p:cNvPr>
          <p:cNvSpPr txBox="1"/>
          <p:nvPr/>
        </p:nvSpPr>
        <p:spPr>
          <a:xfrm>
            <a:off x="10949099" y="5366388"/>
            <a:ext cx="1001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Using glutamate and GABA, the DMH projects to the paraventricular nucleus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F5631F-7A67-12D6-7BD3-3672C41F29F8}"/>
              </a:ext>
            </a:extLst>
          </p:cNvPr>
          <p:cNvSpPr txBox="1"/>
          <p:nvPr/>
        </p:nvSpPr>
        <p:spPr>
          <a:xfrm>
            <a:off x="12756904" y="8287376"/>
            <a:ext cx="64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have receptors for </a:t>
            </a:r>
            <a:r>
              <a:rPr lang="en-US" sz="3600" b="1" dirty="0">
                <a:latin typeface="Trebuchet MS" panose="020B0703020202090204" pitchFamily="34" charset="0"/>
              </a:rPr>
              <a:t>stress hormones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9E6B56-E26C-1504-5DA0-D7B8AEF7544B}"/>
              </a:ext>
            </a:extLst>
          </p:cNvPr>
          <p:cNvSpPr txBox="1"/>
          <p:nvPr/>
        </p:nvSpPr>
        <p:spPr>
          <a:xfrm>
            <a:off x="23903092" y="8892602"/>
            <a:ext cx="17988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4000" dirty="0">
                <a:latin typeface="Trebuchet MS" panose="020B0703020202090204" pitchFamily="34" charset="0"/>
              </a:rPr>
              <a:t>in </a:t>
            </a:r>
            <a:r>
              <a:rPr lang="en-US" sz="4000" b="1" i="1" dirty="0">
                <a:latin typeface="Trebuchet MS" panose="020B0703020202090204" pitchFamily="34" charset="0"/>
              </a:rPr>
              <a:t>females</a:t>
            </a:r>
            <a:r>
              <a:rPr lang="en-US" sz="4000" dirty="0">
                <a:latin typeface="Trebuchet MS" panose="020B0703020202090204" pitchFamily="34" charset="0"/>
              </a:rPr>
              <a:t> affects</a:t>
            </a:r>
            <a:r>
              <a:rPr lang="en-US" sz="4000" b="1" dirty="0">
                <a:latin typeface="Trebuchet MS" panose="020B0703020202090204" pitchFamily="34" charset="0"/>
              </a:rPr>
              <a:t> glutamatergic DMH transmission </a:t>
            </a:r>
            <a:r>
              <a:rPr lang="en-US" sz="4000" dirty="0">
                <a:latin typeface="Trebuchet MS" panose="020B0703020202090204" pitchFamily="34" charset="0"/>
              </a:rPr>
              <a:t>to ultimately influence appetite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2193F1-9638-576B-CC55-8ABFC3312444}"/>
              </a:ext>
            </a:extLst>
          </p:cNvPr>
          <p:cNvSpPr txBox="1"/>
          <p:nvPr/>
        </p:nvSpPr>
        <p:spPr>
          <a:xfrm>
            <a:off x="24325494" y="5466138"/>
            <a:ext cx="17476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4000" baseline="30000" dirty="0">
                <a:latin typeface="Trebuchet MS" panose="020B0703020202090204" pitchFamily="34" charset="0"/>
              </a:rPr>
              <a:t>7</a:t>
            </a:r>
            <a:r>
              <a:rPr lang="en-US" sz="4000" dirty="0">
                <a:latin typeface="Trebuchet MS" panose="020B0703020202090204" pitchFamily="34" charset="0"/>
              </a:rPr>
              <a:t>. </a:t>
            </a:r>
            <a:r>
              <a:rPr lang="en-US" sz="4000" b="1" dirty="0">
                <a:latin typeface="Trebuchet MS" panose="020B0703020202090204" pitchFamily="34" charset="0"/>
              </a:rPr>
              <a:t>Women</a:t>
            </a:r>
            <a:r>
              <a:rPr lang="en-US" sz="40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4000" b="1" dirty="0">
                <a:latin typeface="Trebuchet MS" panose="020B0703020202090204" pitchFamily="34" charset="0"/>
              </a:rPr>
              <a:t>disordered eating </a:t>
            </a:r>
            <a:r>
              <a:rPr lang="en-US" sz="4000" dirty="0">
                <a:latin typeface="Trebuchet MS" panose="020B0703020202090204" pitchFamily="34" charset="0"/>
              </a:rPr>
              <a:t>behaviours when </a:t>
            </a:r>
            <a:r>
              <a:rPr lang="en-US" sz="4000" b="1" dirty="0">
                <a:latin typeface="Trebuchet MS" panose="020B0703020202090204" pitchFamily="34" charset="0"/>
              </a:rPr>
              <a:t>stressed</a:t>
            </a:r>
            <a:r>
              <a:rPr lang="en-US" sz="4000" baseline="30000" dirty="0">
                <a:latin typeface="Trebuchet MS" panose="020B0703020202090204" pitchFamily="34" charset="0"/>
              </a:rPr>
              <a:t>5</a:t>
            </a:r>
            <a:r>
              <a:rPr lang="en-US" sz="4000" dirty="0">
                <a:latin typeface="Trebuchet MS" panose="020B0703020202090204" pitchFamily="34" charset="0"/>
              </a:rPr>
              <a:t>, for which the neurophysiological basis is unclear. Yet, female research subjects remain underrepresented, which this research aims to address.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43E4D4-EC53-BCA7-84F9-00CACFF1C2FC}"/>
              </a:ext>
            </a:extLst>
          </p:cNvPr>
          <p:cNvSpPr txBox="1"/>
          <p:nvPr/>
        </p:nvSpPr>
        <p:spPr>
          <a:xfrm>
            <a:off x="11903499" y="6761836"/>
            <a:ext cx="786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where </a:t>
            </a:r>
            <a:r>
              <a:rPr lang="en-US" sz="3600" b="1" dirty="0">
                <a:latin typeface="Trebuchet MS" panose="020B0703020202090204" pitchFamily="34" charset="0"/>
              </a:rPr>
              <a:t>stress </a:t>
            </a:r>
          </a:p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hormones </a:t>
            </a:r>
            <a:r>
              <a:rPr lang="en-US" sz="3600" dirty="0">
                <a:latin typeface="Trebuchet MS" panose="020B0703020202090204" pitchFamily="34" charset="0"/>
              </a:rPr>
              <a:t>are produced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F5FC84D-752B-7DB2-344D-5C729F74C621}"/>
              </a:ext>
            </a:extLst>
          </p:cNvPr>
          <p:cNvSpPr txBox="1">
            <a:spLocks noChangeAspect="1"/>
          </p:cNvSpPr>
          <p:nvPr/>
        </p:nvSpPr>
        <p:spPr>
          <a:xfrm>
            <a:off x="14642106" y="26727434"/>
            <a:ext cx="2446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, the PPR </a:t>
            </a:r>
            <a:r>
              <a:rPr lang="en-US" sz="3600" b="1" dirty="0">
                <a:latin typeface="Trebuchet MS" panose="020B0703020202090204" pitchFamily="34" charset="0"/>
              </a:rPr>
              <a:t>increased</a:t>
            </a:r>
            <a:r>
              <a:rPr lang="en-US" sz="3600" dirty="0">
                <a:latin typeface="Trebuchet MS" panose="020B0703020202090204" pitchFamily="34" charset="0"/>
              </a:rPr>
              <a:t>, indicating a </a:t>
            </a:r>
            <a:r>
              <a:rPr lang="en-US" sz="3600" b="1" dirty="0">
                <a:latin typeface="Trebuchet MS" panose="020B0703020202090204" pitchFamily="34" charset="0"/>
              </a:rPr>
              <a:t>lower</a:t>
            </a:r>
            <a:r>
              <a:rPr lang="en-US" sz="3600" dirty="0">
                <a:latin typeface="Trebuchet MS" panose="020B0703020202090204" pitchFamily="34" charset="0"/>
              </a:rPr>
              <a:t> probability of glutamate release onto DMH neurons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A5D4D12-E6A3-7F78-A66F-EB3C093AFD17}"/>
              </a:ext>
            </a:extLst>
          </p:cNvPr>
          <p:cNvSpPr txBox="1"/>
          <p:nvPr/>
        </p:nvSpPr>
        <p:spPr>
          <a:xfrm>
            <a:off x="14563255" y="11948849"/>
            <a:ext cx="1759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dirty="0">
                <a:latin typeface="Trebuchet MS" panose="020B0703020202090204" pitchFamily="34" charset="0"/>
              </a:rPr>
              <a:t>in females triggered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in</a:t>
            </a:r>
            <a:r>
              <a:rPr lang="en-US" sz="3600" b="1" i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glutamate transmission compared to naïve, but not in males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6709F1E-9F19-11C4-5535-FCFFC8113CF3}"/>
              </a:ext>
            </a:extLst>
          </p:cNvPr>
          <p:cNvSpPr txBox="1"/>
          <p:nvPr/>
        </p:nvSpPr>
        <p:spPr>
          <a:xfrm>
            <a:off x="15103544" y="19105138"/>
            <a:ext cx="2763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Is the decreased transmission during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 females due to a </a:t>
            </a:r>
            <a:r>
              <a:rPr lang="en-US" sz="3600" b="1" dirty="0">
                <a:latin typeface="Trebuchet MS" panose="020B0703020202090204" pitchFamily="34" charset="0"/>
              </a:rPr>
              <a:t>presynaptic</a:t>
            </a:r>
            <a:r>
              <a:rPr lang="en-US" sz="3600" dirty="0">
                <a:latin typeface="Trebuchet MS" panose="020B0703020202090204" pitchFamily="34" charset="0"/>
              </a:rPr>
              <a:t> change in glutamate release onto DMH neurons? 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39E8DD2-22ED-60B0-74A9-BB1DC0D156C7}"/>
              </a:ext>
            </a:extLst>
          </p:cNvPr>
          <p:cNvSpPr txBox="1"/>
          <p:nvPr/>
        </p:nvSpPr>
        <p:spPr>
          <a:xfrm>
            <a:off x="33811832" y="11027821"/>
            <a:ext cx="730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What </a:t>
            </a:r>
            <a:r>
              <a:rPr lang="en-US" sz="3600" b="1" dirty="0">
                <a:latin typeface="Trebuchet MS" panose="020B0703020202090204" pitchFamily="34" charset="0"/>
              </a:rPr>
              <a:t>causes</a:t>
            </a:r>
            <a:r>
              <a:rPr lang="en-US" sz="3600" dirty="0">
                <a:latin typeface="Trebuchet MS" panose="020B0703020202090204" pitchFamily="34" charset="0"/>
              </a:rPr>
              <a:t> this decrease? </a:t>
            </a:r>
          </a:p>
        </p:txBody>
      </p:sp>
      <p:pic>
        <p:nvPicPr>
          <p:cNvPr id="131" name="Picture 130" descr="A black and white logo&#10;&#10;AI-generated content may be incorrect.">
            <a:extLst>
              <a:ext uri="{FF2B5EF4-FFF2-40B4-BE49-F238E27FC236}">
                <a16:creationId xmlns:a16="http://schemas.microsoft.com/office/drawing/2014/main" id="{2770C3BF-785A-1EF0-D76C-7D509652EC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7" r="48181"/>
          <a:stretch>
            <a:fillRect/>
          </a:stretch>
        </p:blipFill>
        <p:spPr>
          <a:xfrm rot="10133900">
            <a:off x="31307735" y="11363686"/>
            <a:ext cx="3732499" cy="188353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CAEB8B37-82B5-D0AA-87C7-D7D7FA7FEF25}"/>
              </a:ext>
            </a:extLst>
          </p:cNvPr>
          <p:cNvSpPr txBox="1">
            <a:spLocks noChangeAspect="1"/>
          </p:cNvSpPr>
          <p:nvPr/>
        </p:nvSpPr>
        <p:spPr>
          <a:xfrm>
            <a:off x="32777039" y="11707226"/>
            <a:ext cx="942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600" dirty="0">
                <a:latin typeface="Trebuchet MS" panose="020B0703020202090204" pitchFamily="34" charset="0"/>
              </a:rPr>
              <a:t> can trigger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 long-lasting decrease in glutamate release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886CCE1-CF30-C418-03F2-415F97EB36CF}"/>
              </a:ext>
            </a:extLst>
          </p:cNvPr>
          <p:cNvSpPr txBox="1"/>
          <p:nvPr/>
        </p:nvSpPr>
        <p:spPr>
          <a:xfrm>
            <a:off x="38102796" y="20620153"/>
            <a:ext cx="4237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When 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are </a:t>
            </a:r>
            <a:r>
              <a:rPr lang="en-US" sz="3600" b="1" dirty="0">
                <a:latin typeface="Trebuchet MS" panose="020B0703020202090204" pitchFamily="34" charset="0"/>
              </a:rPr>
              <a:t>blocked t</a:t>
            </a:r>
            <a:r>
              <a:rPr lang="en-US" sz="3600" dirty="0">
                <a:latin typeface="Trebuchet MS" panose="020B0703020202090204" pitchFamily="34" charset="0"/>
              </a:rPr>
              <a:t>here is no longer an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induced increase in PPR and decrease and glutamate release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5AF6A40-781D-30AB-543B-9D50789BEA9E}"/>
              </a:ext>
            </a:extLst>
          </p:cNvPr>
          <p:cNvGrpSpPr/>
          <p:nvPr/>
        </p:nvGrpSpPr>
        <p:grpSpPr>
          <a:xfrm>
            <a:off x="15270100" y="13185387"/>
            <a:ext cx="22665103" cy="5557914"/>
            <a:chOff x="10508882" y="1998409"/>
            <a:chExt cx="22665103" cy="5557914"/>
          </a:xfrm>
        </p:grpSpPr>
        <p:pic>
          <p:nvPicPr>
            <p:cNvPr id="135" name="Picture 134" descr="A graph of a graph showing the number of points&#10;&#10;AI-generated content may be incorrect.">
              <a:extLst>
                <a:ext uri="{FF2B5EF4-FFF2-40B4-BE49-F238E27FC236}">
                  <a16:creationId xmlns:a16="http://schemas.microsoft.com/office/drawing/2014/main" id="{A8F63BB1-D8F4-AAF0-2E07-C427CEB14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8738" y="2004609"/>
              <a:ext cx="7772400" cy="5551714"/>
            </a:xfrm>
            <a:prstGeom prst="rect">
              <a:avLst/>
            </a:prstGeom>
          </p:spPr>
        </p:pic>
        <p:pic>
          <p:nvPicPr>
            <p:cNvPr id="136" name="Picture 135" descr="A graph of a graph showing the time&#10;&#10;AI-generated content may be incorrect.">
              <a:extLst>
                <a:ext uri="{FF2B5EF4-FFF2-40B4-BE49-F238E27FC236}">
                  <a16:creationId xmlns:a16="http://schemas.microsoft.com/office/drawing/2014/main" id="{1D205A49-CE32-A0FD-91C1-1A81ECD6E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882" y="2004609"/>
              <a:ext cx="7772400" cy="5551714"/>
            </a:xfrm>
            <a:prstGeom prst="rect">
              <a:avLst/>
            </a:prstGeom>
          </p:spPr>
        </p:pic>
        <p:pic>
          <p:nvPicPr>
            <p:cNvPr id="137" name="Picture 136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EA6B2179-6C96-22F0-6D62-585AD57A6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1585" y="1998409"/>
              <a:ext cx="7772400" cy="5551714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852BBB3-A9B3-893E-91EA-879E3A518980}"/>
                </a:ext>
              </a:extLst>
            </p:cNvPr>
            <p:cNvSpPr txBox="1"/>
            <p:nvPr/>
          </p:nvSpPr>
          <p:spPr>
            <a:xfrm>
              <a:off x="12135487" y="2230874"/>
              <a:ext cx="6101550" cy="43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Male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C9424B5-7D9E-68FE-E542-C2A892864917}"/>
                </a:ext>
              </a:extLst>
            </p:cNvPr>
            <p:cNvSpPr txBox="1"/>
            <p:nvPr/>
          </p:nvSpPr>
          <p:spPr>
            <a:xfrm>
              <a:off x="19596438" y="2206274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Female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BE588A8-2BD1-3525-DCF6-AA94DB448CEA}"/>
                </a:ext>
              </a:extLst>
            </p:cNvPr>
            <p:cNvSpPr txBox="1"/>
            <p:nvPr/>
          </p:nvSpPr>
          <p:spPr>
            <a:xfrm>
              <a:off x="26999285" y="2218573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Female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14D8E20D-7C04-63D7-C9E3-680E386A46B8}"/>
              </a:ext>
            </a:extLst>
          </p:cNvPr>
          <p:cNvSpPr txBox="1"/>
          <p:nvPr/>
        </p:nvSpPr>
        <p:spPr>
          <a:xfrm>
            <a:off x="38250145" y="13275592"/>
            <a:ext cx="3949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There is no longer a long-lasting decrease in glutamate 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when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 CB1 receptors</a:t>
            </a:r>
            <a:r>
              <a:rPr lang="en-US" sz="3600" dirty="0">
                <a:latin typeface="Trebuchet MS" panose="020B0703020202090204" pitchFamily="34" charset="0"/>
              </a:rPr>
              <a:t> are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846A320-AED3-068B-3AFA-8CF5DC0EC432}"/>
              </a:ext>
            </a:extLst>
          </p:cNvPr>
          <p:cNvSpPr txBox="1"/>
          <p:nvPr/>
        </p:nvSpPr>
        <p:spPr>
          <a:xfrm>
            <a:off x="15728445" y="18177508"/>
            <a:ext cx="1887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period. * = p-value &lt; 0.05, ** = p-value &lt; 0.01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04B3FF-ACC1-8CD4-1F22-79D279468D3B}"/>
              </a:ext>
            </a:extLst>
          </p:cNvPr>
          <p:cNvGrpSpPr/>
          <p:nvPr/>
        </p:nvGrpSpPr>
        <p:grpSpPr>
          <a:xfrm>
            <a:off x="15453515" y="20158925"/>
            <a:ext cx="22598906" cy="5557914"/>
            <a:chOff x="13996779" y="2462933"/>
            <a:chExt cx="22598906" cy="5557914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1EE8695-2CA2-D8FC-8DD5-29CFCB1AF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96779" y="2476996"/>
              <a:ext cx="7772400" cy="554084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8288215-7A97-9149-7B24-0BD994A2D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60331" y="2469133"/>
              <a:ext cx="7769864" cy="5551714"/>
            </a:xfrm>
            <a:prstGeom prst="rect">
              <a:avLst/>
            </a:prstGeom>
          </p:spPr>
        </p:pic>
        <p:pic>
          <p:nvPicPr>
            <p:cNvPr id="146" name="Picture 145" descr="A graph with lines and dots&#10;&#10;AI-generated content may be incorrect.">
              <a:extLst>
                <a:ext uri="{FF2B5EF4-FFF2-40B4-BE49-F238E27FC236}">
                  <a16:creationId xmlns:a16="http://schemas.microsoft.com/office/drawing/2014/main" id="{F306BB18-9A94-30D3-6E57-D62B3C8A5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3285" y="2462933"/>
              <a:ext cx="7772400" cy="5551714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0B2A156-2148-DA51-E6F6-7F1E2AABACD0}"/>
                </a:ext>
              </a:extLst>
            </p:cNvPr>
            <p:cNvSpPr txBox="1"/>
            <p:nvPr/>
          </p:nvSpPr>
          <p:spPr>
            <a:xfrm>
              <a:off x="22524011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3D6E5D55-58AA-3400-2BEE-6342A1E8154D}"/>
                </a:ext>
              </a:extLst>
            </p:cNvPr>
            <p:cNvSpPr txBox="1"/>
            <p:nvPr/>
          </p:nvSpPr>
          <p:spPr>
            <a:xfrm>
              <a:off x="15306663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Naïve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F751F7D-650B-C4D4-484A-9747C96028AE}"/>
                </a:ext>
              </a:extLst>
            </p:cNvPr>
            <p:cNvSpPr txBox="1"/>
            <p:nvPr/>
          </p:nvSpPr>
          <p:spPr>
            <a:xfrm>
              <a:off x="29772979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D32CB646-C018-1FFD-5E0C-71757A4CD968}"/>
              </a:ext>
            </a:extLst>
          </p:cNvPr>
          <p:cNvSpPr txBox="1">
            <a:spLocks noChangeAspect="1"/>
          </p:cNvSpPr>
          <p:nvPr/>
        </p:nvSpPr>
        <p:spPr>
          <a:xfrm>
            <a:off x="15728445" y="25617955"/>
            <a:ext cx="2203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(calculated as P2/P1) compares the amplitude of two evoked currents and is inversely proportional to the probability of neurotransmitter release.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between baseline and HFS. * = p-value &lt; 0.05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627C1FF-5DC8-7D98-CC67-17F1189BB6DD}"/>
              </a:ext>
            </a:extLst>
          </p:cNvPr>
          <p:cNvSpPr txBox="1"/>
          <p:nvPr/>
        </p:nvSpPr>
        <p:spPr>
          <a:xfrm>
            <a:off x="17272783" y="29535469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There are </a:t>
            </a:r>
            <a:r>
              <a:rPr lang="en-US" sz="3600" b="1" dirty="0">
                <a:latin typeface="Trebuchet MS" panose="020B0703020202090204" pitchFamily="34" charset="0"/>
              </a:rPr>
              <a:t>sex differences </a:t>
            </a:r>
            <a:r>
              <a:rPr lang="en-US" sz="3600" dirty="0">
                <a:latin typeface="Trebuchet MS" panose="020B0703020202090204" pitchFamily="34" charset="0"/>
              </a:rPr>
              <a:t>in glutamate transmission during acute stress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endocannabinoid receptor CB1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Never know what to do because I said that stuff up in the results…</a:t>
            </a:r>
          </a:p>
        </p:txBody>
      </p:sp>
      <p:pic>
        <p:nvPicPr>
          <p:cNvPr id="4" name="Picture 3" descr="A cartoon of two people&#10;&#10;AI-generated content may be incorrect.">
            <a:extLst>
              <a:ext uri="{FF2B5EF4-FFF2-40B4-BE49-F238E27FC236}">
                <a16:creationId xmlns:a16="http://schemas.microsoft.com/office/drawing/2014/main" id="{4EAA3BE0-DFE5-00D1-7CDD-E8FAE70479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4" y="977649"/>
            <a:ext cx="4715962" cy="29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9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C58CFC-17F0-D19F-1319-28FD299AE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black oval object with a white background&#10;&#10;AI-generated content may be incorrect.">
            <a:extLst>
              <a:ext uri="{FF2B5EF4-FFF2-40B4-BE49-F238E27FC236}">
                <a16:creationId xmlns:a16="http://schemas.microsoft.com/office/drawing/2014/main" id="{7BE013A4-4429-DF2A-BE87-F4EAC8051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00" y="5128460"/>
            <a:ext cx="18656890" cy="5433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CC07DA-048F-DFF0-5CC3-2C71397774C4}"/>
              </a:ext>
            </a:extLst>
          </p:cNvPr>
          <p:cNvSpPr/>
          <p:nvPr/>
        </p:nvSpPr>
        <p:spPr>
          <a:xfrm>
            <a:off x="-364869" y="-321711"/>
            <a:ext cx="43925612" cy="512756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28B89-BF8B-0991-F241-C35042E42E29}"/>
              </a:ext>
            </a:extLst>
          </p:cNvPr>
          <p:cNvSpPr txBox="1"/>
          <p:nvPr/>
        </p:nvSpPr>
        <p:spPr>
          <a:xfrm>
            <a:off x="371641" y="276172"/>
            <a:ext cx="4245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through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 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in the Female Rat Dorsomedial Hypothalamus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</a:t>
            </a:r>
            <a:r>
              <a:rPr lang="en-US" sz="5400" dirty="0">
                <a:solidFill>
                  <a:schemeClr val="bg1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Lara Swart, Sarah Wilson, Tania W</a:t>
            </a:r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, Dr Karen Crosby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559A9-E956-B8BE-9FF2-0C115AC7CD9D}"/>
              </a:ext>
            </a:extLst>
          </p:cNvPr>
          <p:cNvSpPr txBox="1"/>
          <p:nvPr/>
        </p:nvSpPr>
        <p:spPr>
          <a:xfrm>
            <a:off x="357018" y="5177412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14549C-318E-7D0D-8E97-A773891640B5}"/>
              </a:ext>
            </a:extLst>
          </p:cNvPr>
          <p:cNvSpPr txBox="1"/>
          <p:nvPr/>
        </p:nvSpPr>
        <p:spPr>
          <a:xfrm>
            <a:off x="560795" y="10973261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6593978-24E9-9828-6756-1BFFBA47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968" y="1403671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287D2-DF77-21B2-5FC7-FF9E10E21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185" y="1670428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C012C6-5150-D332-A003-CBD82413CB7A}"/>
              </a:ext>
            </a:extLst>
          </p:cNvPr>
          <p:cNvSpPr txBox="1"/>
          <p:nvPr/>
        </p:nvSpPr>
        <p:spPr>
          <a:xfrm>
            <a:off x="4005369" y="11048906"/>
            <a:ext cx="1062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4131E2-E794-B0E8-60C9-F83497CE15C7}"/>
              </a:ext>
            </a:extLst>
          </p:cNvPr>
          <p:cNvSpPr/>
          <p:nvPr/>
        </p:nvSpPr>
        <p:spPr>
          <a:xfrm>
            <a:off x="310445" y="28524725"/>
            <a:ext cx="10541322" cy="3594105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Bellinger LL, </a:t>
            </a:r>
            <a:r>
              <a:rPr lang="en-CA" sz="1300" dirty="0" err="1">
                <a:latin typeface="Trebuchet MS" panose="020B0703020202090204" pitchFamily="34" charset="0"/>
              </a:rPr>
              <a:t>Bernardis</a:t>
            </a:r>
            <a:r>
              <a:rPr lang="en-CA" sz="1300" dirty="0">
                <a:latin typeface="Trebuchet MS" panose="020B0703020202090204" pitchFamily="34" charset="0"/>
              </a:rPr>
              <a:t> LL. The dorsomedial hypothalamic nucleus and its role in ingestive behavior and body weight regulation.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2002;76(3):431-442. doi:</a:t>
            </a:r>
            <a:r>
              <a:rPr lang="en-CA" sz="1300" dirty="0">
                <a:latin typeface="Trebuchet MS" panose="020B0703020202090204" pitchFamily="34" charset="0"/>
                <a:hlinkClick r:id="rId6"/>
              </a:rPr>
              <a:t>10.1016/S0031-9384(02)00756-4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Crosby KM, Bains JS. The intricate link between glucocorticoids and endocannabinoids at stress-relevant synapses in the hypothalamus. </a:t>
            </a:r>
            <a:r>
              <a:rPr lang="en-CA" sz="1300" i="1" dirty="0">
                <a:latin typeface="Trebuchet MS" panose="020B0703020202090204" pitchFamily="34" charset="0"/>
              </a:rPr>
              <a:t>Neuroscience</a:t>
            </a:r>
            <a:r>
              <a:rPr lang="en-CA" sz="1300" dirty="0">
                <a:latin typeface="Trebuchet MS" panose="020B0703020202090204" pitchFamily="34" charset="0"/>
              </a:rPr>
              <a:t>. 2012;204:31-37. doi:</a:t>
            </a:r>
            <a:r>
              <a:rPr lang="en-CA" sz="1300" dirty="0">
                <a:latin typeface="Trebuchet MS" panose="020B0703020202090204" pitchFamily="34" charset="0"/>
                <a:hlinkClick r:id="rId7"/>
              </a:rPr>
              <a:t>10.1016/j.neuroscience.2011.11.049</a:t>
            </a:r>
            <a:r>
              <a:rPr lang="en-CA" sz="1300" dirty="0">
                <a:latin typeface="Trebuchet MS" panose="020B070302020209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Myers B, Mark Dolgas C, </a:t>
            </a:r>
            <a:r>
              <a:rPr lang="en-CA" sz="1300" dirty="0" err="1">
                <a:latin typeface="Trebuchet MS" panose="020B0703020202090204" pitchFamily="34" charset="0"/>
              </a:rPr>
              <a:t>Kasckow</a:t>
            </a:r>
            <a:r>
              <a:rPr lang="en-CA" sz="1300" dirty="0">
                <a:latin typeface="Trebuchet MS" panose="020B0703020202090204" pitchFamily="34" charset="0"/>
              </a:rPr>
              <a:t> J, Cullinan WE, Herman JP. Central stress-integrative circuits: forebrain glutamatergic and GABAergic projections to the dorsomedial hypothalamus, medial preoptic area, and bed nucleus of the stria terminalis. </a:t>
            </a:r>
            <a:r>
              <a:rPr lang="en-CA" sz="1300" i="1" dirty="0">
                <a:latin typeface="Trebuchet MS" panose="020B0703020202090204" pitchFamily="34" charset="0"/>
              </a:rPr>
              <a:t>Brain Struct </a:t>
            </a:r>
            <a:r>
              <a:rPr lang="en-CA" sz="1300" i="1" dirty="0" err="1">
                <a:latin typeface="Trebuchet MS" panose="020B0703020202090204" pitchFamily="34" charset="0"/>
              </a:rPr>
              <a:t>Funct</a:t>
            </a:r>
            <a:r>
              <a:rPr lang="en-CA" sz="1300" dirty="0">
                <a:latin typeface="Trebuchet MS" panose="020B0703020202090204" pitchFamily="34" charset="0"/>
              </a:rPr>
              <a:t>. 2014;219(4):1287-1303. doi:</a:t>
            </a:r>
            <a:r>
              <a:rPr lang="en-CA" sz="1300" dirty="0">
                <a:latin typeface="Trebuchet MS" panose="020B0703020202090204" pitchFamily="34" charset="0"/>
                <a:hlinkClick r:id="rId8"/>
              </a:rPr>
              <a:t>10.1007/s00429-013-0566-y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Cintra A, </a:t>
            </a:r>
            <a:r>
              <a:rPr lang="en-CA" sz="1300" dirty="0" err="1">
                <a:latin typeface="Trebuchet MS" panose="020B0703020202090204" pitchFamily="34" charset="0"/>
              </a:rPr>
              <a:t>Fuxe</a:t>
            </a:r>
            <a:r>
              <a:rPr lang="en-CA" sz="1300" dirty="0">
                <a:latin typeface="Trebuchet MS" panose="020B0703020202090204" pitchFamily="34" charset="0"/>
              </a:rPr>
              <a:t> K, </a:t>
            </a:r>
            <a:r>
              <a:rPr lang="en-CA" sz="1300" dirty="0" err="1">
                <a:latin typeface="Trebuchet MS" panose="020B0703020202090204" pitchFamily="34" charset="0"/>
              </a:rPr>
              <a:t>Wikstro¨m</a:t>
            </a:r>
            <a:r>
              <a:rPr lang="en-CA" sz="1300" dirty="0">
                <a:latin typeface="Trebuchet MS" panose="020B0703020202090204" pitchFamily="34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300" i="1" dirty="0">
                <a:latin typeface="Trebuchet MS" panose="020B0703020202090204" pitchFamily="34" charset="0"/>
              </a:rPr>
              <a:t>Brain Research</a:t>
            </a:r>
            <a:r>
              <a:rPr lang="en-CA" sz="1300" dirty="0">
                <a:latin typeface="Trebuchet MS" panose="020B0703020202090204" pitchFamily="34" charset="0"/>
              </a:rPr>
              <a:t>. 1990;506(1):139-144. doi:</a:t>
            </a:r>
            <a:r>
              <a:rPr lang="en-CA" sz="1300" dirty="0">
                <a:latin typeface="Trebuchet MS" panose="020B0703020202090204" pitchFamily="34" charset="0"/>
                <a:hlinkClick r:id="rId9"/>
              </a:rPr>
              <a:t>10.1016/0006-8993(90)91210-8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Adam TC, Epel ES. Stress, eating and the reward system.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2007;91(4):449-458. doi:</a:t>
            </a:r>
            <a:r>
              <a:rPr lang="en-CA" sz="1300" dirty="0">
                <a:latin typeface="Trebuchet MS" panose="020B0703020202090204" pitchFamily="34" charset="0"/>
                <a:hlinkClick r:id="rId10"/>
              </a:rPr>
              <a:t>10.1016/j.physbeh.2007.04.011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Laureijs C. </a:t>
            </a:r>
            <a:r>
              <a:rPr lang="en-CA" sz="1300" i="1" dirty="0" err="1">
                <a:latin typeface="Trebuchet MS" panose="020B0703020202090204" pitchFamily="34" charset="0"/>
              </a:rPr>
              <a:t>patchclampplotteR</a:t>
            </a:r>
            <a:r>
              <a:rPr lang="en-CA" sz="1300" i="1" dirty="0">
                <a:latin typeface="Trebuchet MS" panose="020B0703020202090204" pitchFamily="34" charset="0"/>
              </a:rPr>
              <a:t>: Plot and Analyze Raw Patch Clamp Electrophysiology Data</a:t>
            </a:r>
            <a:r>
              <a:rPr lang="en-CA" sz="1300" dirty="0">
                <a:latin typeface="Trebuchet MS" panose="020B0703020202090204" pitchFamily="34" charset="0"/>
              </a:rPr>
              <a:t> [R package]. Version 0.1.0. 2025</a:t>
            </a:r>
          </a:p>
          <a:p>
            <a:pPr marL="342900" indent="-342900">
              <a:buAutoNum type="arabicPeriod"/>
            </a:pPr>
            <a:r>
              <a:rPr lang="en-CA" sz="1400" dirty="0"/>
              <a:t>Dallman MF, Pecoraro NC, La Fleur SE, et al. Glucocorticoids, chronic stress, and obesity. In: </a:t>
            </a:r>
            <a:r>
              <a:rPr lang="en-CA" sz="1400" i="1" dirty="0"/>
              <a:t>Progress in Brain Research</a:t>
            </a:r>
            <a:r>
              <a:rPr lang="en-CA" sz="1400" dirty="0"/>
              <a:t>. Vol 153. Elsevier; 2006:75-105. doi:</a:t>
            </a:r>
            <a:r>
              <a:rPr lang="en-CA" sz="1400" dirty="0">
                <a:hlinkClick r:id="rId11"/>
              </a:rPr>
              <a:t>10.1016/S0079-6123(06)53004-3</a:t>
            </a:r>
            <a:endParaRPr lang="en-CA" sz="1300" dirty="0"/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6D23F1C-72BC-7998-B5C4-E22353B36906}"/>
              </a:ext>
            </a:extLst>
          </p:cNvPr>
          <p:cNvSpPr/>
          <p:nvPr/>
        </p:nvSpPr>
        <p:spPr>
          <a:xfrm>
            <a:off x="287817" y="5037425"/>
            <a:ext cx="42452590" cy="550601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D698DCB-DC77-5650-7E3F-BE63903677BF}"/>
              </a:ext>
            </a:extLst>
          </p:cNvPr>
          <p:cNvSpPr/>
          <p:nvPr/>
        </p:nvSpPr>
        <p:spPr>
          <a:xfrm>
            <a:off x="287818" y="10775016"/>
            <a:ext cx="14515953" cy="175368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0804E55-D390-3194-0EEE-086F4F9BF16D}"/>
              </a:ext>
            </a:extLst>
          </p:cNvPr>
          <p:cNvSpPr txBox="1"/>
          <p:nvPr/>
        </p:nvSpPr>
        <p:spPr>
          <a:xfrm>
            <a:off x="15453515" y="10930261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5B687EC-0407-442F-452E-644B9759255F}"/>
              </a:ext>
            </a:extLst>
          </p:cNvPr>
          <p:cNvSpPr/>
          <p:nvPr/>
        </p:nvSpPr>
        <p:spPr>
          <a:xfrm>
            <a:off x="16981598" y="28524725"/>
            <a:ext cx="25814025" cy="359410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BC331A1-A1FA-22D1-109C-CFBDE1DF646A}"/>
              </a:ext>
            </a:extLst>
          </p:cNvPr>
          <p:cNvSpPr>
            <a:spLocks/>
          </p:cNvSpPr>
          <p:nvPr/>
        </p:nvSpPr>
        <p:spPr>
          <a:xfrm>
            <a:off x="15186262" y="10799804"/>
            <a:ext cx="27554146" cy="17512011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F580421-4486-7A09-55FF-CEF1FA34125A}"/>
              </a:ext>
            </a:extLst>
          </p:cNvPr>
          <p:cNvSpPr txBox="1"/>
          <p:nvPr/>
        </p:nvSpPr>
        <p:spPr>
          <a:xfrm>
            <a:off x="17190077" y="28641095"/>
            <a:ext cx="1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3C9B747-912D-634F-8420-A21012ECA1B7}"/>
              </a:ext>
            </a:extLst>
          </p:cNvPr>
          <p:cNvGrpSpPr/>
          <p:nvPr/>
        </p:nvGrpSpPr>
        <p:grpSpPr>
          <a:xfrm>
            <a:off x="415449" y="12809397"/>
            <a:ext cx="14312144" cy="15115655"/>
            <a:chOff x="419652" y="12179604"/>
            <a:chExt cx="16102831" cy="16909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D43F93F-64DB-927B-4408-5BC90D29D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571"/>
            <a:stretch/>
          </p:blipFill>
          <p:spPr>
            <a:xfrm>
              <a:off x="419652" y="13582881"/>
              <a:ext cx="16102831" cy="123871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7FB61F-D8C8-B967-9B8C-41D67011C99A}"/>
                </a:ext>
              </a:extLst>
            </p:cNvPr>
            <p:cNvSpPr txBox="1"/>
            <p:nvPr/>
          </p:nvSpPr>
          <p:spPr>
            <a:xfrm>
              <a:off x="706398" y="12179604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95C4D0-9273-A66B-0558-C83D26944DB0}"/>
                </a:ext>
              </a:extLst>
            </p:cNvPr>
            <p:cNvSpPr txBox="1"/>
            <p:nvPr/>
          </p:nvSpPr>
          <p:spPr>
            <a:xfrm>
              <a:off x="8095936" y="12208964"/>
              <a:ext cx="8350602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19A3655-7E29-49A8-7943-A357FF31FFCD}"/>
                </a:ext>
              </a:extLst>
            </p:cNvPr>
            <p:cNvSpPr txBox="1"/>
            <p:nvPr/>
          </p:nvSpPr>
          <p:spPr>
            <a:xfrm>
              <a:off x="7745721" y="16867323"/>
              <a:ext cx="6896073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Immediately following brain removal, a carotid </a:t>
              </a:r>
              <a:r>
                <a:rPr lang="en-US" sz="34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4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61B2E7-BD06-DA3D-A845-F1641F314875}"/>
                </a:ext>
              </a:extLst>
            </p:cNvPr>
            <p:cNvSpPr txBox="1"/>
            <p:nvPr/>
          </p:nvSpPr>
          <p:spPr>
            <a:xfrm>
              <a:off x="11742608" y="19795182"/>
              <a:ext cx="4624412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400" b="1" dirty="0">
                  <a:latin typeface="Trebuchet MS" panose="020B0703020202090204" pitchFamily="34" charset="0"/>
                </a:rPr>
                <a:t>DMH</a:t>
              </a:r>
              <a:r>
                <a:rPr lang="en-US" sz="3400" dirty="0">
                  <a:latin typeface="Trebuchet MS" panose="020B0703020202090204" pitchFamily="34" charset="0"/>
                </a:rPr>
                <a:t> were kept alive in  oxygenated </a:t>
              </a:r>
              <a:r>
                <a:rPr lang="en-US" sz="3400" b="1" dirty="0">
                  <a:latin typeface="Trebuchet MS" panose="020B0703020202090204" pitchFamily="34" charset="0"/>
                </a:rPr>
                <a:t>artificial cerebrospinal fluid</a:t>
              </a:r>
              <a:r>
                <a:rPr lang="en-US" sz="3400" dirty="0">
                  <a:latin typeface="Trebuchet MS" panose="020B0703020202090204" pitchFamily="34" charset="0"/>
                </a:rPr>
                <a:t> kept at 32.5 ℃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C52FF4F-4663-55E0-2AEE-20B80B03CCDA}"/>
                </a:ext>
              </a:extLst>
            </p:cNvPr>
            <p:cNvSpPr txBox="1"/>
            <p:nvPr/>
          </p:nvSpPr>
          <p:spPr>
            <a:xfrm>
              <a:off x="488067" y="20393897"/>
              <a:ext cx="5183131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A </a:t>
              </a:r>
              <a:r>
                <a:rPr lang="en-US" sz="3400" b="1" dirty="0">
                  <a:latin typeface="Trebuchet MS" panose="020B0703020202090204" pitchFamily="34" charset="0"/>
                </a:rPr>
                <a:t>recording</a:t>
              </a:r>
              <a:r>
                <a:rPr lang="en-US" sz="3400" dirty="0">
                  <a:latin typeface="Trebuchet MS" panose="020B0703020202090204" pitchFamily="34" charset="0"/>
                </a:rPr>
                <a:t> electrode was inserted into </a:t>
              </a:r>
              <a:r>
                <a:rPr lang="en-US" sz="3400" b="1" dirty="0">
                  <a:latin typeface="Trebuchet MS" panose="020B0703020202090204" pitchFamily="34" charset="0"/>
                </a:rPr>
                <a:t>DMH neurons</a:t>
              </a:r>
              <a:r>
                <a:rPr lang="en-US" sz="34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400" b="1" dirty="0">
                  <a:latin typeface="Trebuchet MS" panose="020B0703020202090204" pitchFamily="34" charset="0"/>
                </a:rPr>
                <a:t>excitatory</a:t>
              </a:r>
              <a:r>
                <a:rPr lang="en-US" sz="34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53" name="Picture 5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1FA1D229-A13A-8649-3B60-2F7219DF3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523470" cy="5144100"/>
            </a:xfrm>
            <a:prstGeom prst="rect">
              <a:avLst/>
            </a:prstGeom>
          </p:spPr>
        </p:pic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5013EB7C-8817-88C0-307E-C9B9D30736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5835" y="25310304"/>
            <a:ext cx="2044072" cy="1700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1114641" imgH="927614" progId="CorelDraw.Graphic.17">
                    <p:embed/>
                  </p:oleObj>
                </mc:Choice>
                <mc:Fallback>
                  <p:oleObj name="CorelDRAW" r:id="rId15" imgW="1114641" imgH="927614" progId="CorelDraw.Graphic.17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3EDB43C3-B6C1-7B60-15B2-99B9EC4B0A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35835" y="25310304"/>
                          <a:ext cx="2044072" cy="17004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FC6CA0-6780-4981-ED8B-EC98CB30C10B}"/>
                </a:ext>
              </a:extLst>
            </p:cNvPr>
            <p:cNvSpPr txBox="1"/>
            <p:nvPr/>
          </p:nvSpPr>
          <p:spPr>
            <a:xfrm>
              <a:off x="4891896" y="25179688"/>
              <a:ext cx="6112226" cy="2444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latin typeface="Trebuchet MS" panose="020B0703020202090204" pitchFamily="34" charset="0"/>
                </a:rPr>
                <a:t>Living</a:t>
              </a:r>
              <a:r>
                <a:rPr lang="en-US" sz="3400" dirty="0">
                  <a:latin typeface="Trebuchet MS" panose="020B0703020202090204" pitchFamily="34" charset="0"/>
                </a:rPr>
                <a:t> </a:t>
              </a:r>
              <a:r>
                <a:rPr lang="en-US" sz="3400" b="1" dirty="0">
                  <a:latin typeface="Trebuchet MS" panose="020B0703020202090204" pitchFamily="34" charset="0"/>
                </a:rPr>
                <a:t>neurons</a:t>
              </a:r>
              <a:r>
                <a:rPr lang="en-US" sz="3400" dirty="0">
                  <a:latin typeface="Trebuchet MS" panose="020B0703020202090204" pitchFamily="34" charset="0"/>
                </a:rPr>
                <a:t> were recorded from before and after high frequency stimulation (HFS)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AF6035-49B4-09B8-0B1E-17DD1172AE61}"/>
                </a:ext>
              </a:extLst>
            </p:cNvPr>
            <p:cNvSpPr txBox="1"/>
            <p:nvPr/>
          </p:nvSpPr>
          <p:spPr>
            <a:xfrm>
              <a:off x="1062720" y="27823991"/>
              <a:ext cx="12282328" cy="58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3D1E93-75A2-1AE0-36FD-C7F9A43D51E4}"/>
                </a:ext>
              </a:extLst>
            </p:cNvPr>
            <p:cNvSpPr txBox="1"/>
            <p:nvPr/>
          </p:nvSpPr>
          <p:spPr>
            <a:xfrm>
              <a:off x="1144912" y="28572638"/>
              <a:ext cx="13496881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BD1B1B-1F3F-4277-9EF6-74BAF6BB56AB}"/>
                </a:ext>
              </a:extLst>
            </p:cNvPr>
            <p:cNvSpPr txBox="1"/>
            <p:nvPr/>
          </p:nvSpPr>
          <p:spPr>
            <a:xfrm>
              <a:off x="11510065" y="24889135"/>
              <a:ext cx="4856956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50 µM picrotoxin was applied to observe </a:t>
              </a:r>
              <a:r>
                <a:rPr lang="en-US" sz="3400" b="1" dirty="0">
                  <a:latin typeface="Trebuchet MS" panose="020B0703020202090204" pitchFamily="34" charset="0"/>
                </a:rPr>
                <a:t>glutamate</a:t>
              </a:r>
              <a:r>
                <a:rPr lang="en-US" sz="3400" dirty="0">
                  <a:latin typeface="Trebuchet MS" panose="020B0703020202090204" pitchFamily="34" charset="0"/>
                </a:rPr>
                <a:t> synapses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8B9F157-238F-A592-7581-AAC9DD2A9AEE}"/>
              </a:ext>
            </a:extLst>
          </p:cNvPr>
          <p:cNvSpPr txBox="1"/>
          <p:nvPr/>
        </p:nvSpPr>
        <p:spPr>
          <a:xfrm>
            <a:off x="30103071" y="28988098"/>
            <a:ext cx="12326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5FEC4E-06CA-334F-C712-CB3A4544392D}"/>
              </a:ext>
            </a:extLst>
          </p:cNvPr>
          <p:cNvSpPr/>
          <p:nvPr/>
        </p:nvSpPr>
        <p:spPr>
          <a:xfrm>
            <a:off x="11060246" y="28524726"/>
            <a:ext cx="5696859" cy="359410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Thank you to Christelinda for her support with data analysis.</a:t>
            </a:r>
          </a:p>
          <a:p>
            <a:endParaRPr lang="en-CA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Independent Student Research Grant (ISRG), funded by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7DDB0-59CE-8480-42AA-71239ACC9294}"/>
              </a:ext>
            </a:extLst>
          </p:cNvPr>
          <p:cNvSpPr txBox="1"/>
          <p:nvPr/>
        </p:nvSpPr>
        <p:spPr>
          <a:xfrm>
            <a:off x="406907" y="6174543"/>
            <a:ext cx="50428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is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brain region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involved in appetite and body weight regulation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, and the stress response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DF593-950A-5265-A49A-E45627847724}"/>
              </a:ext>
            </a:extLst>
          </p:cNvPr>
          <p:cNvSpPr txBox="1"/>
          <p:nvPr/>
        </p:nvSpPr>
        <p:spPr>
          <a:xfrm>
            <a:off x="10949099" y="5366388"/>
            <a:ext cx="10017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Using glutamate and GABA, the DMH projects to the paraventricular nucleus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466D1-3F02-4E3E-C33A-A100510CDA5F}"/>
              </a:ext>
            </a:extLst>
          </p:cNvPr>
          <p:cNvSpPr txBox="1"/>
          <p:nvPr/>
        </p:nvSpPr>
        <p:spPr>
          <a:xfrm>
            <a:off x="12756904" y="8287376"/>
            <a:ext cx="64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have receptors for </a:t>
            </a:r>
            <a:r>
              <a:rPr lang="en-US" sz="3600" b="1" dirty="0">
                <a:latin typeface="Trebuchet MS" panose="020B0703020202090204" pitchFamily="34" charset="0"/>
              </a:rPr>
              <a:t>stress hormones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74CA1F-9210-A410-2ADE-7AD1B88258A2}"/>
              </a:ext>
            </a:extLst>
          </p:cNvPr>
          <p:cNvSpPr txBox="1"/>
          <p:nvPr/>
        </p:nvSpPr>
        <p:spPr>
          <a:xfrm>
            <a:off x="23903092" y="8892602"/>
            <a:ext cx="17988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4000" dirty="0">
                <a:latin typeface="Trebuchet MS" panose="020B0703020202090204" pitchFamily="34" charset="0"/>
              </a:rPr>
              <a:t>in </a:t>
            </a:r>
            <a:r>
              <a:rPr lang="en-US" sz="4000" b="1" i="1" dirty="0">
                <a:latin typeface="Trebuchet MS" panose="020B0703020202090204" pitchFamily="34" charset="0"/>
              </a:rPr>
              <a:t>females</a:t>
            </a:r>
            <a:r>
              <a:rPr lang="en-US" sz="4000" dirty="0">
                <a:latin typeface="Trebuchet MS" panose="020B0703020202090204" pitchFamily="34" charset="0"/>
              </a:rPr>
              <a:t> affects</a:t>
            </a:r>
            <a:r>
              <a:rPr lang="en-US" sz="4000" b="1" dirty="0">
                <a:latin typeface="Trebuchet MS" panose="020B0703020202090204" pitchFamily="34" charset="0"/>
              </a:rPr>
              <a:t> glutamatergic DMH transmission </a:t>
            </a:r>
            <a:r>
              <a:rPr lang="en-US" sz="4000" dirty="0">
                <a:latin typeface="Trebuchet MS" panose="020B0703020202090204" pitchFamily="34" charset="0"/>
              </a:rPr>
              <a:t>to ultimately influence appetite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FA8283-7C36-229F-AA61-37D6B9BE98C3}"/>
              </a:ext>
            </a:extLst>
          </p:cNvPr>
          <p:cNvSpPr txBox="1"/>
          <p:nvPr/>
        </p:nvSpPr>
        <p:spPr>
          <a:xfrm>
            <a:off x="24325494" y="5466138"/>
            <a:ext cx="17476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4000" baseline="30000" dirty="0">
                <a:latin typeface="Trebuchet MS" panose="020B0703020202090204" pitchFamily="34" charset="0"/>
              </a:rPr>
              <a:t>7</a:t>
            </a:r>
            <a:r>
              <a:rPr lang="en-US" sz="4000" dirty="0">
                <a:latin typeface="Trebuchet MS" panose="020B0703020202090204" pitchFamily="34" charset="0"/>
              </a:rPr>
              <a:t>. </a:t>
            </a:r>
            <a:r>
              <a:rPr lang="en-US" sz="4000" b="1" dirty="0">
                <a:latin typeface="Trebuchet MS" panose="020B0703020202090204" pitchFamily="34" charset="0"/>
              </a:rPr>
              <a:t>Women</a:t>
            </a:r>
            <a:r>
              <a:rPr lang="en-US" sz="40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4000" b="1" dirty="0">
                <a:latin typeface="Trebuchet MS" panose="020B0703020202090204" pitchFamily="34" charset="0"/>
              </a:rPr>
              <a:t>disordered eating </a:t>
            </a:r>
            <a:r>
              <a:rPr lang="en-US" sz="4000" dirty="0">
                <a:latin typeface="Trebuchet MS" panose="020B0703020202090204" pitchFamily="34" charset="0"/>
              </a:rPr>
              <a:t>behaviours when </a:t>
            </a:r>
            <a:r>
              <a:rPr lang="en-US" sz="4000" b="1" dirty="0">
                <a:latin typeface="Trebuchet MS" panose="020B0703020202090204" pitchFamily="34" charset="0"/>
              </a:rPr>
              <a:t>stressed</a:t>
            </a:r>
            <a:r>
              <a:rPr lang="en-US" sz="4000" baseline="30000" dirty="0">
                <a:latin typeface="Trebuchet MS" panose="020B0703020202090204" pitchFamily="34" charset="0"/>
              </a:rPr>
              <a:t>5</a:t>
            </a:r>
            <a:r>
              <a:rPr lang="en-US" sz="4000" dirty="0">
                <a:latin typeface="Trebuchet MS" panose="020B0703020202090204" pitchFamily="34" charset="0"/>
              </a:rPr>
              <a:t>, for which the neurophysiological basis is unclear. Yet, female research subjects remain underrepresented, which this research aims to address.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A7E0C86-8C43-A283-B743-F3F0C75D5A98}"/>
              </a:ext>
            </a:extLst>
          </p:cNvPr>
          <p:cNvSpPr txBox="1"/>
          <p:nvPr/>
        </p:nvSpPr>
        <p:spPr>
          <a:xfrm>
            <a:off x="11903499" y="6761836"/>
            <a:ext cx="786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where </a:t>
            </a:r>
            <a:r>
              <a:rPr lang="en-US" sz="3600" b="1" dirty="0">
                <a:latin typeface="Trebuchet MS" panose="020B0703020202090204" pitchFamily="34" charset="0"/>
              </a:rPr>
              <a:t>stress </a:t>
            </a:r>
          </a:p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hormones </a:t>
            </a:r>
            <a:r>
              <a:rPr lang="en-US" sz="3600" dirty="0">
                <a:latin typeface="Trebuchet MS" panose="020B0703020202090204" pitchFamily="34" charset="0"/>
              </a:rPr>
              <a:t>are produced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607B744-FA02-3CC9-52E0-B0780CF5D1D8}"/>
              </a:ext>
            </a:extLst>
          </p:cNvPr>
          <p:cNvSpPr txBox="1">
            <a:spLocks noChangeAspect="1"/>
          </p:cNvSpPr>
          <p:nvPr/>
        </p:nvSpPr>
        <p:spPr>
          <a:xfrm>
            <a:off x="14727593" y="27159463"/>
            <a:ext cx="2446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, the PPR </a:t>
            </a:r>
            <a:r>
              <a:rPr lang="en-US" sz="3600" b="1" dirty="0">
                <a:latin typeface="Trebuchet MS" panose="020B0703020202090204" pitchFamily="34" charset="0"/>
              </a:rPr>
              <a:t>increased</a:t>
            </a:r>
            <a:r>
              <a:rPr lang="en-US" sz="3600" dirty="0">
                <a:latin typeface="Trebuchet MS" panose="020B0703020202090204" pitchFamily="34" charset="0"/>
              </a:rPr>
              <a:t>, indicating a </a:t>
            </a:r>
            <a:r>
              <a:rPr lang="en-US" sz="3600" b="1" dirty="0">
                <a:latin typeface="Trebuchet MS" panose="020B0703020202090204" pitchFamily="34" charset="0"/>
              </a:rPr>
              <a:t>lower</a:t>
            </a:r>
            <a:r>
              <a:rPr lang="en-US" sz="3600" dirty="0">
                <a:latin typeface="Trebuchet MS" panose="020B0703020202090204" pitchFamily="34" charset="0"/>
              </a:rPr>
              <a:t> probability of glutamate release onto DMH neurons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7C4B57-25C1-4C88-F8C1-1749EF03946E}"/>
              </a:ext>
            </a:extLst>
          </p:cNvPr>
          <p:cNvSpPr txBox="1"/>
          <p:nvPr/>
        </p:nvSpPr>
        <p:spPr>
          <a:xfrm>
            <a:off x="14563255" y="11948849"/>
            <a:ext cx="1759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dirty="0">
                <a:latin typeface="Trebuchet MS" panose="020B0703020202090204" pitchFamily="34" charset="0"/>
              </a:rPr>
              <a:t>in females triggered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in</a:t>
            </a:r>
            <a:r>
              <a:rPr lang="en-US" sz="3600" b="1" i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glutamate transmission compared to naïve, but not in males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3ED8BE1-E595-39A4-9C89-E48E0D9EA77A}"/>
              </a:ext>
            </a:extLst>
          </p:cNvPr>
          <p:cNvSpPr txBox="1"/>
          <p:nvPr/>
        </p:nvSpPr>
        <p:spPr>
          <a:xfrm>
            <a:off x="15477326" y="19156993"/>
            <a:ext cx="13761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Is the decreased transmission during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 females due to a </a:t>
            </a:r>
            <a:r>
              <a:rPr lang="en-US" sz="3600" b="1" dirty="0">
                <a:latin typeface="Trebuchet MS" panose="020B0703020202090204" pitchFamily="34" charset="0"/>
              </a:rPr>
              <a:t>presynaptic</a:t>
            </a:r>
            <a:r>
              <a:rPr lang="en-US" sz="3600" dirty="0">
                <a:latin typeface="Trebuchet MS" panose="020B0703020202090204" pitchFamily="34" charset="0"/>
              </a:rPr>
              <a:t> change in glutamate release onto DMH neurons? 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92F26E4-1B60-78B3-349B-073974E28A35}"/>
              </a:ext>
            </a:extLst>
          </p:cNvPr>
          <p:cNvSpPr txBox="1"/>
          <p:nvPr/>
        </p:nvSpPr>
        <p:spPr>
          <a:xfrm>
            <a:off x="33811832" y="11027821"/>
            <a:ext cx="7309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What </a:t>
            </a:r>
            <a:r>
              <a:rPr lang="en-US" sz="3600" b="1" dirty="0">
                <a:latin typeface="Trebuchet MS" panose="020B0703020202090204" pitchFamily="34" charset="0"/>
              </a:rPr>
              <a:t>causes</a:t>
            </a:r>
            <a:r>
              <a:rPr lang="en-US" sz="3600" dirty="0">
                <a:latin typeface="Trebuchet MS" panose="020B0703020202090204" pitchFamily="34" charset="0"/>
              </a:rPr>
              <a:t> this decrease? </a:t>
            </a:r>
          </a:p>
        </p:txBody>
      </p:sp>
      <p:pic>
        <p:nvPicPr>
          <p:cNvPr id="131" name="Picture 130" descr="A black and white logo&#10;&#10;AI-generated content may be incorrect.">
            <a:extLst>
              <a:ext uri="{FF2B5EF4-FFF2-40B4-BE49-F238E27FC236}">
                <a16:creationId xmlns:a16="http://schemas.microsoft.com/office/drawing/2014/main" id="{BDC37F58-484F-B5AC-206F-35143D8CF6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7" r="48181"/>
          <a:stretch>
            <a:fillRect/>
          </a:stretch>
        </p:blipFill>
        <p:spPr>
          <a:xfrm rot="10133900">
            <a:off x="31307735" y="11363686"/>
            <a:ext cx="3732499" cy="188353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6F625A37-955F-D900-D2BB-11483EF18FA4}"/>
              </a:ext>
            </a:extLst>
          </p:cNvPr>
          <p:cNvSpPr txBox="1">
            <a:spLocks noChangeAspect="1"/>
          </p:cNvSpPr>
          <p:nvPr/>
        </p:nvSpPr>
        <p:spPr>
          <a:xfrm>
            <a:off x="32777039" y="11707226"/>
            <a:ext cx="942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600" dirty="0">
                <a:latin typeface="Trebuchet MS" panose="020B0703020202090204" pitchFamily="34" charset="0"/>
              </a:rPr>
              <a:t> can trigger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 long-lasting decrease in glutamate release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B27E02C-F5F2-8A25-9683-421CEF9B9F22}"/>
              </a:ext>
            </a:extLst>
          </p:cNvPr>
          <p:cNvSpPr txBox="1"/>
          <p:nvPr/>
        </p:nvSpPr>
        <p:spPr>
          <a:xfrm>
            <a:off x="38102796" y="20620153"/>
            <a:ext cx="4237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When 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are </a:t>
            </a:r>
            <a:r>
              <a:rPr lang="en-US" sz="3600" b="1" dirty="0">
                <a:latin typeface="Trebuchet MS" panose="020B0703020202090204" pitchFamily="34" charset="0"/>
              </a:rPr>
              <a:t>blocked t</a:t>
            </a:r>
            <a:r>
              <a:rPr lang="en-US" sz="3600" dirty="0">
                <a:latin typeface="Trebuchet MS" panose="020B0703020202090204" pitchFamily="34" charset="0"/>
              </a:rPr>
              <a:t>here is no longer an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induced increase in PPR and decrease and glutamate release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F3E6806-EC7D-EC75-7E9B-F17260C1A82A}"/>
              </a:ext>
            </a:extLst>
          </p:cNvPr>
          <p:cNvGrpSpPr/>
          <p:nvPr/>
        </p:nvGrpSpPr>
        <p:grpSpPr>
          <a:xfrm>
            <a:off x="15270100" y="13185387"/>
            <a:ext cx="22665103" cy="5557914"/>
            <a:chOff x="10508882" y="1998409"/>
            <a:chExt cx="22665103" cy="5557914"/>
          </a:xfrm>
        </p:grpSpPr>
        <p:pic>
          <p:nvPicPr>
            <p:cNvPr id="135" name="Picture 134" descr="A graph of a graph showing the number of points&#10;&#10;AI-generated content may be incorrect.">
              <a:extLst>
                <a:ext uri="{FF2B5EF4-FFF2-40B4-BE49-F238E27FC236}">
                  <a16:creationId xmlns:a16="http://schemas.microsoft.com/office/drawing/2014/main" id="{17949E22-07AB-7DD9-39B5-8F9E3B5B0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8738" y="2004609"/>
              <a:ext cx="7772400" cy="5551714"/>
            </a:xfrm>
            <a:prstGeom prst="rect">
              <a:avLst/>
            </a:prstGeom>
          </p:spPr>
        </p:pic>
        <p:pic>
          <p:nvPicPr>
            <p:cNvPr id="136" name="Picture 135" descr="A graph of a graph showing the time&#10;&#10;AI-generated content may be incorrect.">
              <a:extLst>
                <a:ext uri="{FF2B5EF4-FFF2-40B4-BE49-F238E27FC236}">
                  <a16:creationId xmlns:a16="http://schemas.microsoft.com/office/drawing/2014/main" id="{748C0C3C-95F1-4C8D-A4EC-63BBDF3A7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882" y="2004609"/>
              <a:ext cx="7772400" cy="5551714"/>
            </a:xfrm>
            <a:prstGeom prst="rect">
              <a:avLst/>
            </a:prstGeom>
          </p:spPr>
        </p:pic>
        <p:pic>
          <p:nvPicPr>
            <p:cNvPr id="137" name="Picture 136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301AE1BA-D615-4237-EAAA-266FADDD2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1585" y="1998409"/>
              <a:ext cx="7772400" cy="5551714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31170D6-329F-FFA0-C9D3-A914666C2059}"/>
                </a:ext>
              </a:extLst>
            </p:cNvPr>
            <p:cNvSpPr txBox="1"/>
            <p:nvPr/>
          </p:nvSpPr>
          <p:spPr>
            <a:xfrm>
              <a:off x="12135487" y="2230874"/>
              <a:ext cx="6101550" cy="43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Male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D7184D4-7B3C-B39B-D2CB-6D7757FEFA38}"/>
                </a:ext>
              </a:extLst>
            </p:cNvPr>
            <p:cNvSpPr txBox="1"/>
            <p:nvPr/>
          </p:nvSpPr>
          <p:spPr>
            <a:xfrm>
              <a:off x="19596438" y="2206274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Female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3843A5-75B5-61D8-4A47-1D185DCD193D}"/>
                </a:ext>
              </a:extLst>
            </p:cNvPr>
            <p:cNvSpPr txBox="1"/>
            <p:nvPr/>
          </p:nvSpPr>
          <p:spPr>
            <a:xfrm>
              <a:off x="26999285" y="2218573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Female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54A0C63B-F886-0D65-51BA-F360F7D7B85B}"/>
              </a:ext>
            </a:extLst>
          </p:cNvPr>
          <p:cNvSpPr txBox="1"/>
          <p:nvPr/>
        </p:nvSpPr>
        <p:spPr>
          <a:xfrm>
            <a:off x="38250145" y="13275592"/>
            <a:ext cx="3949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There is no longer a long-lasting decrease in glutamate under </a:t>
            </a:r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600" dirty="0">
                <a:latin typeface="Trebuchet MS" panose="020B0703020202090204" pitchFamily="34" charset="0"/>
              </a:rPr>
              <a:t> when</a:t>
            </a:r>
            <a:r>
              <a:rPr lang="en-US" sz="3600" b="1" dirty="0">
                <a:solidFill>
                  <a:srgbClr val="C11C84"/>
                </a:solidFill>
                <a:latin typeface="Trebuchet MS" panose="020B0703020202090204" pitchFamily="34" charset="0"/>
              </a:rPr>
              <a:t> CB1 receptors</a:t>
            </a:r>
            <a:r>
              <a:rPr lang="en-US" sz="3600" dirty="0">
                <a:latin typeface="Trebuchet MS" panose="020B0703020202090204" pitchFamily="34" charset="0"/>
              </a:rPr>
              <a:t> are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AC3BA1-8111-3E26-AEF8-A54F6D5E7876}"/>
              </a:ext>
            </a:extLst>
          </p:cNvPr>
          <p:cNvSpPr txBox="1"/>
          <p:nvPr/>
        </p:nvSpPr>
        <p:spPr>
          <a:xfrm>
            <a:off x="15728445" y="18177508"/>
            <a:ext cx="1887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period. * = p-value &lt; 0.05, ** = p-value &lt; 0.01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C872006-3023-B852-C4C6-B7DD6D3CFB3C}"/>
              </a:ext>
            </a:extLst>
          </p:cNvPr>
          <p:cNvSpPr txBox="1">
            <a:spLocks noChangeAspect="1"/>
          </p:cNvSpPr>
          <p:nvPr/>
        </p:nvSpPr>
        <p:spPr>
          <a:xfrm>
            <a:off x="15728445" y="26322266"/>
            <a:ext cx="2203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(calculated as P2/P1) compares the amplitude of two evoked currents and is inversely proportional to the probability of neurotransmitter release.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between baseline and HFS. * = p-value &lt; 0.05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E42A1E2-8825-6D27-B2BD-993B1C066996}"/>
              </a:ext>
            </a:extLst>
          </p:cNvPr>
          <p:cNvSpPr txBox="1"/>
          <p:nvPr/>
        </p:nvSpPr>
        <p:spPr>
          <a:xfrm>
            <a:off x="17272783" y="29535469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There are </a:t>
            </a:r>
            <a:r>
              <a:rPr lang="en-US" sz="3600" b="1" dirty="0">
                <a:latin typeface="Trebuchet MS" panose="020B0703020202090204" pitchFamily="34" charset="0"/>
              </a:rPr>
              <a:t>sex differences </a:t>
            </a:r>
            <a:r>
              <a:rPr lang="en-US" sz="3600" dirty="0">
                <a:latin typeface="Trebuchet MS" panose="020B0703020202090204" pitchFamily="34" charset="0"/>
              </a:rPr>
              <a:t>in glutamate transmission during acute stress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endocannabinoid receptor CB1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Never know what to do because I said that stuff up in the results…</a:t>
            </a:r>
          </a:p>
        </p:txBody>
      </p:sp>
      <p:pic>
        <p:nvPicPr>
          <p:cNvPr id="4" name="Picture 3" descr="A cartoon of two people&#10;&#10;AI-generated content may be incorrect.">
            <a:extLst>
              <a:ext uri="{FF2B5EF4-FFF2-40B4-BE49-F238E27FC236}">
                <a16:creationId xmlns:a16="http://schemas.microsoft.com/office/drawing/2014/main" id="{0074A0DF-D1BA-D5EC-D816-A377A54946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04" y="977649"/>
            <a:ext cx="4715962" cy="2965073"/>
          </a:xfrm>
          <a:prstGeom prst="rect">
            <a:avLst/>
          </a:prstGeom>
        </p:spPr>
      </p:pic>
      <p:pic>
        <p:nvPicPr>
          <p:cNvPr id="5" name="Picture 4" descr="A diagram of different types of lines&#10;&#10;AI-generated content may be incorrect.">
            <a:extLst>
              <a:ext uri="{FF2B5EF4-FFF2-40B4-BE49-F238E27FC236}">
                <a16:creationId xmlns:a16="http://schemas.microsoft.com/office/drawing/2014/main" id="{4EF337C5-EE4A-0032-AAA3-7DDC6D7E70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515" y="20636284"/>
            <a:ext cx="7772400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22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4D87DA-B3D4-F609-EC3A-B49CA304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black oval object with a white background&#10;&#10;AI-generated content may be incorrect.">
            <a:extLst>
              <a:ext uri="{FF2B5EF4-FFF2-40B4-BE49-F238E27FC236}">
                <a16:creationId xmlns:a16="http://schemas.microsoft.com/office/drawing/2014/main" id="{880FF075-C904-2566-33D2-315A7EC8B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800" y="5128460"/>
            <a:ext cx="18656890" cy="54334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6F4B61-DB24-CC15-D2AE-3F2226C8AFCA}"/>
              </a:ext>
            </a:extLst>
          </p:cNvPr>
          <p:cNvSpPr/>
          <p:nvPr/>
        </p:nvSpPr>
        <p:spPr>
          <a:xfrm>
            <a:off x="-364869" y="-321711"/>
            <a:ext cx="43925612" cy="512756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A835F-C7F4-1031-39DF-049C2553C4DB}"/>
              </a:ext>
            </a:extLst>
          </p:cNvPr>
          <p:cNvSpPr txBox="1"/>
          <p:nvPr/>
        </p:nvSpPr>
        <p:spPr>
          <a:xfrm>
            <a:off x="371641" y="276172"/>
            <a:ext cx="42452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Glutamate Transmission through </a:t>
            </a:r>
            <a:r>
              <a:rPr lang="en-US" sz="70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Receptors </a:t>
            </a:r>
          </a:p>
          <a:p>
            <a:pPr algn="ctr"/>
            <a:r>
              <a:rPr lang="en-US" sz="7000" b="1" dirty="0">
                <a:solidFill>
                  <a:schemeClr val="bg1"/>
                </a:solidFill>
                <a:latin typeface="Trebuchet MS" panose="020B0703020202090204" pitchFamily="34" charset="0"/>
              </a:rPr>
              <a:t>in the Female Rat Dorsomedial Hypothalamus 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</a:t>
            </a:r>
            <a:r>
              <a:rPr lang="en-US" sz="5200" dirty="0">
                <a:solidFill>
                  <a:schemeClr val="bg1"/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Lara Swart, Sarah Wilson, Tania W</a:t>
            </a:r>
            <a:r>
              <a:rPr lang="en-US" sz="5200" dirty="0">
                <a:solidFill>
                  <a:schemeClr val="bg1"/>
                </a:solidFill>
                <a:latin typeface="Trebuchet MS" panose="020B0703020202090204" pitchFamily="34" charset="0"/>
              </a:rPr>
              <a:t>, Dr Karen Crosby</a:t>
            </a:r>
          </a:p>
          <a:p>
            <a:pPr algn="ctr"/>
            <a:r>
              <a:rPr lang="en-US" sz="52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</a:t>
            </a:r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201FC-8B0A-55CF-6385-29F0ACA42FF2}"/>
              </a:ext>
            </a:extLst>
          </p:cNvPr>
          <p:cNvSpPr txBox="1"/>
          <p:nvPr/>
        </p:nvSpPr>
        <p:spPr>
          <a:xfrm>
            <a:off x="357018" y="5177412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AF0CF4-80B2-1019-392B-DCDE6649F8A5}"/>
              </a:ext>
            </a:extLst>
          </p:cNvPr>
          <p:cNvSpPr txBox="1"/>
          <p:nvPr/>
        </p:nvSpPr>
        <p:spPr>
          <a:xfrm>
            <a:off x="560795" y="10973261"/>
            <a:ext cx="35935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2403588-4C6B-5FD0-0C9D-399DC56BF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477" y="1707266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5F1013-864E-9B38-215A-CEC454487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2185" y="1670428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94C59D-469E-75A2-E353-C46B7953C986}"/>
              </a:ext>
            </a:extLst>
          </p:cNvPr>
          <p:cNvSpPr txBox="1"/>
          <p:nvPr/>
        </p:nvSpPr>
        <p:spPr>
          <a:xfrm>
            <a:off x="4005369" y="11048906"/>
            <a:ext cx="1062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C730C5-1FAE-8AB1-7723-A1B5DEBE21F5}"/>
              </a:ext>
            </a:extLst>
          </p:cNvPr>
          <p:cNvSpPr/>
          <p:nvPr/>
        </p:nvSpPr>
        <p:spPr>
          <a:xfrm>
            <a:off x="310445" y="28524725"/>
            <a:ext cx="10541322" cy="3594105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/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Bellinger LL, </a:t>
            </a:r>
            <a:r>
              <a:rPr lang="en-CA" sz="1300" dirty="0" err="1">
                <a:latin typeface="Trebuchet MS" panose="020B0703020202090204" pitchFamily="34" charset="0"/>
              </a:rPr>
              <a:t>Bernardis</a:t>
            </a:r>
            <a:r>
              <a:rPr lang="en-CA" sz="1300" dirty="0">
                <a:latin typeface="Trebuchet MS" panose="020B0703020202090204" pitchFamily="34" charset="0"/>
              </a:rPr>
              <a:t> LL. The dorsomedial hypothalamic nucleus and its role in ingestive behavior and body weight regulation.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2002;76(3):431-442. doi:</a:t>
            </a:r>
            <a:r>
              <a:rPr lang="en-CA" sz="1300" dirty="0">
                <a:latin typeface="Trebuchet MS" panose="020B0703020202090204" pitchFamily="34" charset="0"/>
                <a:hlinkClick r:id="rId6"/>
              </a:rPr>
              <a:t>10.1016/S0031-9384(02)00756-4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Crosby KM, Bains JS. The intricate link between glucocorticoids and endocannabinoids at stress-relevant synapses in the hypothalamus. </a:t>
            </a:r>
            <a:r>
              <a:rPr lang="en-CA" sz="1300" i="1" dirty="0">
                <a:latin typeface="Trebuchet MS" panose="020B0703020202090204" pitchFamily="34" charset="0"/>
              </a:rPr>
              <a:t>Neuroscience</a:t>
            </a:r>
            <a:r>
              <a:rPr lang="en-CA" sz="1300" dirty="0">
                <a:latin typeface="Trebuchet MS" panose="020B0703020202090204" pitchFamily="34" charset="0"/>
              </a:rPr>
              <a:t>. 2012;204:31-37. doi:</a:t>
            </a:r>
            <a:r>
              <a:rPr lang="en-CA" sz="1300" dirty="0">
                <a:latin typeface="Trebuchet MS" panose="020B0703020202090204" pitchFamily="34" charset="0"/>
                <a:hlinkClick r:id="rId7"/>
              </a:rPr>
              <a:t>10.1016/j.neuroscience.2011.11.049</a:t>
            </a:r>
            <a:r>
              <a:rPr lang="en-CA" sz="1300" dirty="0">
                <a:latin typeface="Trebuchet MS" panose="020B070302020209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Myers B, Mark Dolgas C, </a:t>
            </a:r>
            <a:r>
              <a:rPr lang="en-CA" sz="1300" dirty="0" err="1">
                <a:latin typeface="Trebuchet MS" panose="020B0703020202090204" pitchFamily="34" charset="0"/>
              </a:rPr>
              <a:t>Kasckow</a:t>
            </a:r>
            <a:r>
              <a:rPr lang="en-CA" sz="1300" dirty="0">
                <a:latin typeface="Trebuchet MS" panose="020B0703020202090204" pitchFamily="34" charset="0"/>
              </a:rPr>
              <a:t> J, Cullinan WE, Herman JP. Central stress-integrative circuits: forebrain glutamatergic and GABAergic projections to the dorsomedial hypothalamus, medial preoptic area, and bed nucleus of the stria terminalis. </a:t>
            </a:r>
            <a:r>
              <a:rPr lang="en-CA" sz="1300" i="1" dirty="0">
                <a:latin typeface="Trebuchet MS" panose="020B0703020202090204" pitchFamily="34" charset="0"/>
              </a:rPr>
              <a:t>Brain Struct </a:t>
            </a:r>
            <a:r>
              <a:rPr lang="en-CA" sz="1300" i="1" dirty="0" err="1">
                <a:latin typeface="Trebuchet MS" panose="020B0703020202090204" pitchFamily="34" charset="0"/>
              </a:rPr>
              <a:t>Funct</a:t>
            </a:r>
            <a:r>
              <a:rPr lang="en-CA" sz="1300" dirty="0">
                <a:latin typeface="Trebuchet MS" panose="020B0703020202090204" pitchFamily="34" charset="0"/>
              </a:rPr>
              <a:t>. 2014;219(4):1287-1303. doi:</a:t>
            </a:r>
            <a:r>
              <a:rPr lang="en-CA" sz="1300" dirty="0">
                <a:latin typeface="Trebuchet MS" panose="020B0703020202090204" pitchFamily="34" charset="0"/>
                <a:hlinkClick r:id="rId8"/>
              </a:rPr>
              <a:t>10.1007/s00429-013-0566-y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Cintra A, </a:t>
            </a:r>
            <a:r>
              <a:rPr lang="en-CA" sz="1300" dirty="0" err="1">
                <a:latin typeface="Trebuchet MS" panose="020B0703020202090204" pitchFamily="34" charset="0"/>
              </a:rPr>
              <a:t>Fuxe</a:t>
            </a:r>
            <a:r>
              <a:rPr lang="en-CA" sz="1300" dirty="0">
                <a:latin typeface="Trebuchet MS" panose="020B0703020202090204" pitchFamily="34" charset="0"/>
              </a:rPr>
              <a:t> K, </a:t>
            </a:r>
            <a:r>
              <a:rPr lang="en-CA" sz="1300" dirty="0" err="1">
                <a:latin typeface="Trebuchet MS" panose="020B0703020202090204" pitchFamily="34" charset="0"/>
              </a:rPr>
              <a:t>Wikstro¨m</a:t>
            </a:r>
            <a:r>
              <a:rPr lang="en-CA" sz="1300" dirty="0">
                <a:latin typeface="Trebuchet MS" panose="020B0703020202090204" pitchFamily="34" charset="0"/>
              </a:rPr>
              <a:t> AC, Visser T, Gustafsson JA. Evidence for thyrotropin-releasing hormone and glucocorticoid receptor-immunoreactive neurons in various preoptic and hypothalamic nuclei of the male rat. </a:t>
            </a:r>
            <a:r>
              <a:rPr lang="en-CA" sz="1300" i="1" dirty="0">
                <a:latin typeface="Trebuchet MS" panose="020B0703020202090204" pitchFamily="34" charset="0"/>
              </a:rPr>
              <a:t>Brain Research</a:t>
            </a:r>
            <a:r>
              <a:rPr lang="en-CA" sz="1300" dirty="0">
                <a:latin typeface="Trebuchet MS" panose="020B0703020202090204" pitchFamily="34" charset="0"/>
              </a:rPr>
              <a:t>. 1990;506(1):139-144. doi:</a:t>
            </a:r>
            <a:r>
              <a:rPr lang="en-CA" sz="1300" dirty="0">
                <a:latin typeface="Trebuchet MS" panose="020B0703020202090204" pitchFamily="34" charset="0"/>
                <a:hlinkClick r:id="rId9"/>
              </a:rPr>
              <a:t>10.1016/0006-8993(90)91210-8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Adam TC, Epel ES. Stress, eating and the reward system. </a:t>
            </a:r>
            <a:r>
              <a:rPr lang="en-CA" sz="1300" i="1" dirty="0">
                <a:latin typeface="Trebuchet MS" panose="020B0703020202090204" pitchFamily="34" charset="0"/>
              </a:rPr>
              <a:t>Physiology &amp; Behavior</a:t>
            </a:r>
            <a:r>
              <a:rPr lang="en-CA" sz="1300" dirty="0">
                <a:latin typeface="Trebuchet MS" panose="020B0703020202090204" pitchFamily="34" charset="0"/>
              </a:rPr>
              <a:t>. 2007;91(4):449-458. doi:</a:t>
            </a:r>
            <a:r>
              <a:rPr lang="en-CA" sz="1300" dirty="0">
                <a:latin typeface="Trebuchet MS" panose="020B0703020202090204" pitchFamily="34" charset="0"/>
                <a:hlinkClick r:id="rId10"/>
              </a:rPr>
              <a:t>10.1016/j.physbeh.2007.04.011</a:t>
            </a:r>
            <a:endParaRPr lang="en-CA" sz="1300" dirty="0">
              <a:latin typeface="Trebuchet MS" panose="020B0703020202090204" pitchFamily="34" charset="0"/>
            </a:endParaRPr>
          </a:p>
          <a:p>
            <a:pPr marL="342900" indent="-342900">
              <a:buAutoNum type="arabicPeriod"/>
            </a:pPr>
            <a:r>
              <a:rPr lang="en-CA" sz="1300" dirty="0">
                <a:latin typeface="Trebuchet MS" panose="020B0703020202090204" pitchFamily="34" charset="0"/>
              </a:rPr>
              <a:t>Laureijs C. </a:t>
            </a:r>
            <a:r>
              <a:rPr lang="en-CA" sz="1300" i="1" dirty="0" err="1">
                <a:latin typeface="Trebuchet MS" panose="020B0703020202090204" pitchFamily="34" charset="0"/>
              </a:rPr>
              <a:t>patchclampplotteR</a:t>
            </a:r>
            <a:r>
              <a:rPr lang="en-CA" sz="1300" i="1" dirty="0">
                <a:latin typeface="Trebuchet MS" panose="020B0703020202090204" pitchFamily="34" charset="0"/>
              </a:rPr>
              <a:t>: Plot and Analyze Raw Patch Clamp Electrophysiology Data</a:t>
            </a:r>
            <a:r>
              <a:rPr lang="en-CA" sz="1300" dirty="0">
                <a:latin typeface="Trebuchet MS" panose="020B0703020202090204" pitchFamily="34" charset="0"/>
              </a:rPr>
              <a:t> [R package]. Version 0.1.0. 2025</a:t>
            </a:r>
          </a:p>
          <a:p>
            <a:pPr marL="342900" indent="-342900">
              <a:buAutoNum type="arabicPeriod"/>
            </a:pPr>
            <a:r>
              <a:rPr lang="en-CA" sz="1400" dirty="0"/>
              <a:t>Dallman MF, Pecoraro NC, La Fleur SE, et al. Glucocorticoids, chronic stress, and obesity. In: </a:t>
            </a:r>
            <a:r>
              <a:rPr lang="en-CA" sz="1400" i="1" dirty="0"/>
              <a:t>Progress in Brain Research</a:t>
            </a:r>
            <a:r>
              <a:rPr lang="en-CA" sz="1400" dirty="0"/>
              <a:t>. Vol 153. Elsevier; 2006:75-105. doi:</a:t>
            </a:r>
            <a:r>
              <a:rPr lang="en-CA" sz="1400" dirty="0">
                <a:hlinkClick r:id="rId11"/>
              </a:rPr>
              <a:t>10.1016/S0079-6123(06)53004-3</a:t>
            </a:r>
            <a:endParaRPr lang="en-CA" sz="1300" dirty="0"/>
          </a:p>
          <a:p>
            <a:pPr algn="ctr"/>
            <a:endParaRPr lang="en-US" sz="10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55877FB-4933-4C61-F03A-BA3325DC4B25}"/>
              </a:ext>
            </a:extLst>
          </p:cNvPr>
          <p:cNvSpPr/>
          <p:nvPr/>
        </p:nvSpPr>
        <p:spPr>
          <a:xfrm>
            <a:off x="287817" y="5037425"/>
            <a:ext cx="42452590" cy="550601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C9466F-B7B6-0DD3-5FC9-D252B4C725FA}"/>
              </a:ext>
            </a:extLst>
          </p:cNvPr>
          <p:cNvSpPr/>
          <p:nvPr/>
        </p:nvSpPr>
        <p:spPr>
          <a:xfrm>
            <a:off x="287818" y="10775016"/>
            <a:ext cx="14515953" cy="17536800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E2B5A9-53CC-696B-6D58-B2583CFAB251}"/>
              </a:ext>
            </a:extLst>
          </p:cNvPr>
          <p:cNvSpPr txBox="1"/>
          <p:nvPr/>
        </p:nvSpPr>
        <p:spPr>
          <a:xfrm>
            <a:off x="15453515" y="10930261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33440-6241-5FF1-8D6C-21E1A2A7C039}"/>
              </a:ext>
            </a:extLst>
          </p:cNvPr>
          <p:cNvSpPr/>
          <p:nvPr/>
        </p:nvSpPr>
        <p:spPr>
          <a:xfrm>
            <a:off x="16981598" y="28524725"/>
            <a:ext cx="25814025" cy="359410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65E559D-3049-B0B8-676B-D94F79F666AD}"/>
              </a:ext>
            </a:extLst>
          </p:cNvPr>
          <p:cNvSpPr>
            <a:spLocks/>
          </p:cNvSpPr>
          <p:nvPr/>
        </p:nvSpPr>
        <p:spPr>
          <a:xfrm>
            <a:off x="15186262" y="10799804"/>
            <a:ext cx="27554146" cy="17512011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DDE2049-C533-CDE6-DDF1-FBC8AD1C057C}"/>
              </a:ext>
            </a:extLst>
          </p:cNvPr>
          <p:cNvSpPr txBox="1"/>
          <p:nvPr/>
        </p:nvSpPr>
        <p:spPr>
          <a:xfrm>
            <a:off x="17190077" y="28641095"/>
            <a:ext cx="123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33C2CAF-5E3F-24CF-8A1E-FED3D7812476}"/>
              </a:ext>
            </a:extLst>
          </p:cNvPr>
          <p:cNvGrpSpPr/>
          <p:nvPr/>
        </p:nvGrpSpPr>
        <p:grpSpPr>
          <a:xfrm>
            <a:off x="415449" y="12809397"/>
            <a:ext cx="14312144" cy="15115655"/>
            <a:chOff x="419652" y="12179604"/>
            <a:chExt cx="16102831" cy="1690948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D91B422-A916-70A4-0B09-BF608F8DA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" b="571"/>
            <a:stretch/>
          </p:blipFill>
          <p:spPr>
            <a:xfrm>
              <a:off x="419652" y="13582881"/>
              <a:ext cx="16102831" cy="123871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536F99-E651-82F9-1DC0-D31053EFDBB0}"/>
                </a:ext>
              </a:extLst>
            </p:cNvPr>
            <p:cNvSpPr txBox="1"/>
            <p:nvPr/>
          </p:nvSpPr>
          <p:spPr>
            <a:xfrm>
              <a:off x="706398" y="12179604"/>
              <a:ext cx="7544819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Young, </a:t>
              </a:r>
              <a:r>
                <a:rPr lang="en-US" sz="3400" b="1" dirty="0">
                  <a:latin typeface="Trebuchet MS" panose="020B0703020202090204" pitchFamily="34" charset="0"/>
                </a:rPr>
                <a:t>female</a:t>
              </a:r>
              <a:r>
                <a:rPr lang="en-US" sz="3400" dirty="0">
                  <a:latin typeface="Trebuchet MS" panose="020B0703020202090204" pitchFamily="34" charset="0"/>
                </a:rPr>
                <a:t> Sprague-Dawley rats were exposed to a single </a:t>
              </a:r>
              <a:r>
                <a:rPr lang="en-US" sz="3400" b="1" dirty="0">
                  <a:latin typeface="Trebuchet MS" panose="020B0703020202090204" pitchFamily="34" charset="0"/>
                </a:rPr>
                <a:t>restraint stress</a:t>
              </a:r>
              <a:endParaRPr lang="en-US" sz="3400" b="1" baseline="30000" dirty="0">
                <a:solidFill>
                  <a:srgbClr val="005B96"/>
                </a:solidFill>
                <a:latin typeface="Trebuchet MS" panose="020B070302020209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8218E46-ADDF-8DB9-452B-7D7AF70E657F}"/>
                </a:ext>
              </a:extLst>
            </p:cNvPr>
            <p:cNvSpPr txBox="1"/>
            <p:nvPr/>
          </p:nvSpPr>
          <p:spPr>
            <a:xfrm>
              <a:off x="8095936" y="12208964"/>
              <a:ext cx="8350602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They were anesthetized, euthanized, and their </a:t>
              </a:r>
              <a:r>
                <a:rPr lang="en-US" sz="3400" b="1" dirty="0">
                  <a:latin typeface="Trebuchet MS" panose="020B0703020202090204" pitchFamily="34" charset="0"/>
                </a:rPr>
                <a:t>brains</a:t>
              </a:r>
              <a:r>
                <a:rPr lang="en-US" sz="3400" dirty="0">
                  <a:latin typeface="Trebuchet MS" panose="020B0703020202090204" pitchFamily="34" charset="0"/>
                </a:rPr>
                <a:t> were quickly </a:t>
              </a:r>
              <a:r>
                <a:rPr lang="en-US" sz="3400" b="1" dirty="0">
                  <a:latin typeface="Trebuchet MS" panose="020B0703020202090204" pitchFamily="34" charset="0"/>
                </a:rPr>
                <a:t>removed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690E3B-1279-AE43-665B-06B2CB3BF461}"/>
                </a:ext>
              </a:extLst>
            </p:cNvPr>
            <p:cNvSpPr txBox="1"/>
            <p:nvPr/>
          </p:nvSpPr>
          <p:spPr>
            <a:xfrm>
              <a:off x="7745721" y="16867323"/>
              <a:ext cx="6896073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Immediately following brain removal, a carotid </a:t>
              </a:r>
              <a:r>
                <a:rPr lang="en-US" sz="3400" b="1" dirty="0">
                  <a:latin typeface="Trebuchet MS" panose="020B0703020202090204" pitchFamily="34" charset="0"/>
                </a:rPr>
                <a:t>blood sample</a:t>
              </a:r>
              <a:r>
                <a:rPr lang="en-US" sz="3400" dirty="0">
                  <a:latin typeface="Trebuchet MS" panose="020B0703020202090204" pitchFamily="34" charset="0"/>
                </a:rPr>
                <a:t> was collected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63E5A31-CBD2-44AC-C81C-4D0F7BAF0863}"/>
                </a:ext>
              </a:extLst>
            </p:cNvPr>
            <p:cNvSpPr txBox="1"/>
            <p:nvPr/>
          </p:nvSpPr>
          <p:spPr>
            <a:xfrm>
              <a:off x="11742608" y="19795182"/>
              <a:ext cx="4624412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      250 µm </a:t>
              </a:r>
            </a:p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coronal brain slices containing the </a:t>
              </a:r>
              <a:r>
                <a:rPr lang="en-US" sz="3400" b="1" dirty="0">
                  <a:latin typeface="Trebuchet MS" panose="020B0703020202090204" pitchFamily="34" charset="0"/>
                </a:rPr>
                <a:t>DMH</a:t>
              </a:r>
              <a:r>
                <a:rPr lang="en-US" sz="3400" dirty="0">
                  <a:latin typeface="Trebuchet MS" panose="020B0703020202090204" pitchFamily="34" charset="0"/>
                </a:rPr>
                <a:t> were kept alive in  oxygenated </a:t>
              </a:r>
              <a:r>
                <a:rPr lang="en-US" sz="3400" b="1" dirty="0">
                  <a:latin typeface="Trebuchet MS" panose="020B0703020202090204" pitchFamily="34" charset="0"/>
                </a:rPr>
                <a:t>artificial cerebrospinal fluid</a:t>
              </a:r>
              <a:r>
                <a:rPr lang="en-US" sz="3400" dirty="0">
                  <a:latin typeface="Trebuchet MS" panose="020B0703020202090204" pitchFamily="34" charset="0"/>
                </a:rPr>
                <a:t> kept at 32.5 ℃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A5BB7F1-959B-08DE-DB26-743D28BFCDC0}"/>
                </a:ext>
              </a:extLst>
            </p:cNvPr>
            <p:cNvSpPr txBox="1"/>
            <p:nvPr/>
          </p:nvSpPr>
          <p:spPr>
            <a:xfrm>
              <a:off x="488067" y="20393897"/>
              <a:ext cx="5183131" cy="4785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A </a:t>
              </a:r>
              <a:r>
                <a:rPr lang="en-US" sz="3400" b="1" dirty="0">
                  <a:latin typeface="Trebuchet MS" panose="020B0703020202090204" pitchFamily="34" charset="0"/>
                </a:rPr>
                <a:t>recording</a:t>
              </a:r>
              <a:r>
                <a:rPr lang="en-US" sz="3400" dirty="0">
                  <a:latin typeface="Trebuchet MS" panose="020B0703020202090204" pitchFamily="34" charset="0"/>
                </a:rPr>
                <a:t> electrode was inserted into </a:t>
              </a:r>
              <a:r>
                <a:rPr lang="en-US" sz="3400" b="1" dirty="0">
                  <a:latin typeface="Trebuchet MS" panose="020B0703020202090204" pitchFamily="34" charset="0"/>
                </a:rPr>
                <a:t>DMH neurons</a:t>
              </a:r>
              <a:r>
                <a:rPr lang="en-US" sz="3400" dirty="0">
                  <a:latin typeface="Trebuchet MS" panose="020B0703020202090204" pitchFamily="34" charset="0"/>
                </a:rPr>
                <a:t>, and a stimulating electrode into surrounding tissue to evoke </a:t>
              </a:r>
              <a:r>
                <a:rPr lang="en-US" sz="3400" b="1" dirty="0">
                  <a:latin typeface="Trebuchet MS" panose="020B0703020202090204" pitchFamily="34" charset="0"/>
                </a:rPr>
                <a:t>excitatory</a:t>
              </a:r>
              <a:r>
                <a:rPr lang="en-US" sz="3400" dirty="0">
                  <a:latin typeface="Trebuchet MS" panose="020B0703020202090204" pitchFamily="34" charset="0"/>
                </a:rPr>
                <a:t> postsynaptic currents (eEPSC) at 0.2 Hz</a:t>
              </a:r>
            </a:p>
          </p:txBody>
        </p:sp>
        <p:pic>
          <p:nvPicPr>
            <p:cNvPr id="53" name="Picture 52" descr="A close-up of a grey surface&#10;&#10;AI-generated content may be incorrect.">
              <a:extLst>
                <a:ext uri="{FF2B5EF4-FFF2-40B4-BE49-F238E27FC236}">
                  <a16:creationId xmlns:a16="http://schemas.microsoft.com/office/drawing/2014/main" id="{9A4DB8CC-0DF7-F1F3-0F82-F8297136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6" t="18425" r="20460" b="22384"/>
            <a:stretch/>
          </p:blipFill>
          <p:spPr>
            <a:xfrm>
              <a:off x="5986595" y="19125518"/>
              <a:ext cx="5523470" cy="5144100"/>
            </a:xfrm>
            <a:prstGeom prst="rect">
              <a:avLst/>
            </a:prstGeom>
          </p:spPr>
        </p:pic>
        <p:graphicFrame>
          <p:nvGraphicFramePr>
            <p:cNvPr id="54" name="Object 53">
              <a:extLst>
                <a:ext uri="{FF2B5EF4-FFF2-40B4-BE49-F238E27FC236}">
                  <a16:creationId xmlns:a16="http://schemas.microsoft.com/office/drawing/2014/main" id="{DE021C78-A05E-D4A2-3FDB-A668D98F39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5835" y="25310304"/>
            <a:ext cx="2044072" cy="17004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1114641" imgH="927614" progId="CorelDraw.Graphic.17">
                    <p:embed/>
                  </p:oleObj>
                </mc:Choice>
                <mc:Fallback>
                  <p:oleObj name="CorelDRAW" r:id="rId15" imgW="1114641" imgH="927614" progId="CorelDraw.Graphic.17">
                    <p:embed/>
                    <p:pic>
                      <p:nvPicPr>
                        <p:cNvPr id="54" name="Object 53">
                          <a:extLst>
                            <a:ext uri="{FF2B5EF4-FFF2-40B4-BE49-F238E27FC236}">
                              <a16:creationId xmlns:a16="http://schemas.microsoft.com/office/drawing/2014/main" id="{3EDB43C3-B6C1-7B60-15B2-99B9EC4B0A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35835" y="25310304"/>
                          <a:ext cx="2044072" cy="17004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152A6E-B92D-D9DA-FC36-A5D2C11E7CAA}"/>
                </a:ext>
              </a:extLst>
            </p:cNvPr>
            <p:cNvSpPr txBox="1"/>
            <p:nvPr/>
          </p:nvSpPr>
          <p:spPr>
            <a:xfrm>
              <a:off x="4891896" y="25179688"/>
              <a:ext cx="6112226" cy="2444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b="1" dirty="0">
                  <a:latin typeface="Trebuchet MS" panose="020B0703020202090204" pitchFamily="34" charset="0"/>
                </a:rPr>
                <a:t>Living</a:t>
              </a:r>
              <a:r>
                <a:rPr lang="en-US" sz="3400" dirty="0">
                  <a:latin typeface="Trebuchet MS" panose="020B0703020202090204" pitchFamily="34" charset="0"/>
                </a:rPr>
                <a:t> </a:t>
              </a:r>
              <a:r>
                <a:rPr lang="en-US" sz="3400" b="1" dirty="0">
                  <a:latin typeface="Trebuchet MS" panose="020B0703020202090204" pitchFamily="34" charset="0"/>
                </a:rPr>
                <a:t>neurons</a:t>
              </a:r>
              <a:r>
                <a:rPr lang="en-US" sz="3400" dirty="0">
                  <a:latin typeface="Trebuchet MS" panose="020B0703020202090204" pitchFamily="34" charset="0"/>
                </a:rPr>
                <a:t> were recorded from before and after high frequency stimulation (HFS)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15C4B2-86E9-451E-1499-C316887E0E70}"/>
                </a:ext>
              </a:extLst>
            </p:cNvPr>
            <p:cNvSpPr txBox="1"/>
            <p:nvPr/>
          </p:nvSpPr>
          <p:spPr>
            <a:xfrm>
              <a:off x="1062720" y="27823991"/>
              <a:ext cx="12282328" cy="585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rebuchet MS" panose="020B0703020202090204" pitchFamily="34" charset="0"/>
                </a:rPr>
                <a:t>HFS Protocol: 100 Hz for 4 seconds, twice, 20 seconds apart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74D801-CB77-AE81-EFAC-786E9367E59D}"/>
                </a:ext>
              </a:extLst>
            </p:cNvPr>
            <p:cNvSpPr txBox="1"/>
            <p:nvPr/>
          </p:nvSpPr>
          <p:spPr>
            <a:xfrm>
              <a:off x="1144912" y="28572638"/>
              <a:ext cx="13496881" cy="516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Data analysis was performed using </a:t>
              </a:r>
              <a:r>
                <a:rPr 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patchclampplotteR</a:t>
              </a: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by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Christelinda Laureijs</a:t>
              </a:r>
              <a:r>
                <a:rPr lang="en-US" sz="2400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AFC6A-F30C-6D3B-0179-53377E43FAC5}"/>
                </a:ext>
              </a:extLst>
            </p:cNvPr>
            <p:cNvSpPr txBox="1"/>
            <p:nvPr/>
          </p:nvSpPr>
          <p:spPr>
            <a:xfrm>
              <a:off x="11510065" y="24889135"/>
              <a:ext cx="4856956" cy="1859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400" dirty="0">
                  <a:latin typeface="Trebuchet MS" panose="020B0703020202090204" pitchFamily="34" charset="0"/>
                </a:rPr>
                <a:t>50 µM picrotoxin was applied to observe </a:t>
              </a:r>
              <a:r>
                <a:rPr lang="en-US" sz="3400" b="1" dirty="0">
                  <a:latin typeface="Trebuchet MS" panose="020B0703020202090204" pitchFamily="34" charset="0"/>
                </a:rPr>
                <a:t>glutamate</a:t>
              </a:r>
              <a:r>
                <a:rPr lang="en-US" sz="3400" dirty="0">
                  <a:latin typeface="Trebuchet MS" panose="020B0703020202090204" pitchFamily="34" charset="0"/>
                </a:rPr>
                <a:t> synapses</a:t>
              </a:r>
              <a:endParaRPr lang="en-US" sz="3400" b="1" baseline="30000" dirty="0">
                <a:latin typeface="Trebuchet MS" panose="020B070302020209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6AA9A0F-BE5F-CC77-1AAD-8F57293D594C}"/>
              </a:ext>
            </a:extLst>
          </p:cNvPr>
          <p:cNvSpPr txBox="1"/>
          <p:nvPr/>
        </p:nvSpPr>
        <p:spPr>
          <a:xfrm>
            <a:off x="30103071" y="28988098"/>
            <a:ext cx="123261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rebuchet MS" panose="020B0703020202090204" pitchFamily="34" charset="0"/>
              </a:rPr>
              <a:t>Future work </a:t>
            </a:r>
            <a:r>
              <a:rPr lang="en-US" sz="3200" dirty="0">
                <a:latin typeface="Trebuchet MS" panose="020B0703020202090204" pitchFamily="34" charset="0"/>
              </a:rPr>
              <a:t>aims to determine: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chronic (repeated) stress (</a:t>
            </a:r>
            <a:r>
              <a:rPr lang="en-US" sz="3200" b="1" dirty="0">
                <a:latin typeface="Trebuchet MS" panose="020B0703020202090204" pitchFamily="34" charset="0"/>
              </a:rPr>
              <a:t>work in progress</a:t>
            </a:r>
            <a:r>
              <a:rPr lang="en-US" sz="32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How corticosterone is involved in the change in glutamate transmission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703020202090204" pitchFamily="34" charset="0"/>
              </a:rPr>
              <a:t>The effect of stress on neuronal excitability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C464B2-821C-1943-E81C-58F4EC219331}"/>
              </a:ext>
            </a:extLst>
          </p:cNvPr>
          <p:cNvSpPr/>
          <p:nvPr/>
        </p:nvSpPr>
        <p:spPr>
          <a:xfrm>
            <a:off x="11060246" y="28524726"/>
            <a:ext cx="5696859" cy="3594104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8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endParaRPr lang="en-CA" sz="1600" b="1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my supervisor, Dr Crosby, for her continued guidance and support. I want to express my gratitude to Jackie Jacob-Vogels for her dedication to and passion for incredible animal care, from which I have learned so much. Thank you to Christelinda for her support with data analysis.</a:t>
            </a:r>
          </a:p>
          <a:p>
            <a:endParaRPr lang="en-CA" sz="16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This project was supported by a Mount Allison Independent Student Research Grant (ISRG), funded by a Natural Science and Engineering Research Counsil of Canada (NSERC) Undergraduate Student Research Award (USRA). </a:t>
            </a:r>
          </a:p>
          <a:p>
            <a:endParaRPr lang="en-CA" sz="1000" dirty="0"/>
          </a:p>
          <a:p>
            <a:pPr algn="ctr"/>
            <a:endParaRPr 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82C85-E34E-72CF-EC35-2A52D7E1F042}"/>
              </a:ext>
            </a:extLst>
          </p:cNvPr>
          <p:cNvSpPr txBox="1"/>
          <p:nvPr/>
        </p:nvSpPr>
        <p:spPr>
          <a:xfrm>
            <a:off x="406907" y="6174543"/>
            <a:ext cx="50428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 </a:t>
            </a:r>
            <a:r>
              <a:rPr lang="en-US" sz="3400" b="1" dirty="0">
                <a:latin typeface="Trebuchet MS" panose="020B0703020202090204" pitchFamily="34" charset="0"/>
              </a:rPr>
              <a:t>dorsomedial</a:t>
            </a:r>
            <a:r>
              <a:rPr lang="en-US" sz="3400" dirty="0">
                <a:latin typeface="Trebuchet MS" panose="020B0703020202090204" pitchFamily="34" charset="0"/>
              </a:rPr>
              <a:t> </a:t>
            </a:r>
            <a:r>
              <a:rPr lang="en-US" sz="3400" b="1" dirty="0">
                <a:latin typeface="Trebuchet MS" panose="020B0703020202090204" pitchFamily="34" charset="0"/>
              </a:rPr>
              <a:t>hypothalamus (DMH</a:t>
            </a:r>
            <a:r>
              <a:rPr lang="en-US" sz="3400" dirty="0">
                <a:latin typeface="Trebuchet MS" panose="020B0703020202090204" pitchFamily="34" charset="0"/>
              </a:rPr>
              <a:t>)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is</a:t>
            </a:r>
            <a:r>
              <a:rPr lang="en-US" sz="3400" b="1" dirty="0">
                <a:latin typeface="Trebuchet MS" panose="020B0703020202090204" pitchFamily="34" charset="0"/>
              </a:rPr>
              <a:t> </a:t>
            </a:r>
            <a:r>
              <a:rPr lang="en-US" sz="3400" dirty="0">
                <a:latin typeface="Trebuchet MS" panose="020B0703020202090204" pitchFamily="34" charset="0"/>
              </a:rPr>
              <a:t>a brain region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involved in appetite and body weight regulation</a:t>
            </a:r>
            <a:r>
              <a:rPr lang="en-US" sz="3400" baseline="30000" dirty="0">
                <a:latin typeface="Trebuchet MS" panose="020B0703020202090204" pitchFamily="34" charset="0"/>
              </a:rPr>
              <a:t>1</a:t>
            </a:r>
            <a:r>
              <a:rPr lang="en-US" sz="3400" dirty="0">
                <a:latin typeface="Trebuchet MS" panose="020B0703020202090204" pitchFamily="34" charset="0"/>
              </a:rPr>
              <a:t>, and the stress response</a:t>
            </a:r>
            <a:r>
              <a:rPr lang="en-US" sz="34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073908-77A6-CB15-95D3-BF5B0B38D4CF}"/>
              </a:ext>
            </a:extLst>
          </p:cNvPr>
          <p:cNvSpPr txBox="1"/>
          <p:nvPr/>
        </p:nvSpPr>
        <p:spPr>
          <a:xfrm>
            <a:off x="10949099" y="5366388"/>
            <a:ext cx="100175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Using glutamate and GABA, the DMH projects to the paraventricular nucleus</a:t>
            </a:r>
            <a:endParaRPr lang="en-US" sz="3400" baseline="30000" dirty="0">
              <a:latin typeface="Trebuchet MS" panose="020B0703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E7226-D1F0-2ACA-66F6-5FA5A354BD9B}"/>
              </a:ext>
            </a:extLst>
          </p:cNvPr>
          <p:cNvSpPr txBox="1"/>
          <p:nvPr/>
        </p:nvSpPr>
        <p:spPr>
          <a:xfrm>
            <a:off x="12756904" y="8287376"/>
            <a:ext cx="64019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DMH neurons have receptors for </a:t>
            </a:r>
            <a:r>
              <a:rPr lang="en-US" sz="3400" b="1" dirty="0">
                <a:latin typeface="Trebuchet MS" panose="020B0703020202090204" pitchFamily="34" charset="0"/>
              </a:rPr>
              <a:t>stress hormones</a:t>
            </a:r>
            <a:r>
              <a:rPr lang="en-US" sz="34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560AF3-C718-C75C-54D6-0DBD2D722A5F}"/>
              </a:ext>
            </a:extLst>
          </p:cNvPr>
          <p:cNvSpPr txBox="1"/>
          <p:nvPr/>
        </p:nvSpPr>
        <p:spPr>
          <a:xfrm>
            <a:off x="23903092" y="8892602"/>
            <a:ext cx="1798829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Trebuchet MS" panose="020B0703020202090204" pitchFamily="34" charset="0"/>
              </a:rPr>
              <a:t>How </a:t>
            </a:r>
            <a:r>
              <a:rPr lang="en-US" sz="38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800" dirty="0">
                <a:latin typeface="Trebuchet MS" panose="020B0703020202090204" pitchFamily="34" charset="0"/>
              </a:rPr>
              <a:t>in </a:t>
            </a:r>
            <a:r>
              <a:rPr lang="en-US" sz="3800" b="1" i="1" dirty="0">
                <a:latin typeface="Trebuchet MS" panose="020B0703020202090204" pitchFamily="34" charset="0"/>
              </a:rPr>
              <a:t>females</a:t>
            </a:r>
            <a:r>
              <a:rPr lang="en-US" sz="3800" dirty="0">
                <a:latin typeface="Trebuchet MS" panose="020B0703020202090204" pitchFamily="34" charset="0"/>
              </a:rPr>
              <a:t> affects</a:t>
            </a:r>
            <a:r>
              <a:rPr lang="en-US" sz="3800" b="1" dirty="0">
                <a:latin typeface="Trebuchet MS" panose="020B0703020202090204" pitchFamily="34" charset="0"/>
              </a:rPr>
              <a:t> glutamatergic DMH transmission </a:t>
            </a:r>
            <a:r>
              <a:rPr lang="en-US" sz="3800" dirty="0">
                <a:latin typeface="Trebuchet MS" panose="020B0703020202090204" pitchFamily="34" charset="0"/>
              </a:rPr>
              <a:t>to ultimately influence appetite is </a:t>
            </a:r>
            <a:r>
              <a:rPr lang="en-US" sz="38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B45FE9-DCD6-4623-EAA4-932C8A8EFC50}"/>
              </a:ext>
            </a:extLst>
          </p:cNvPr>
          <p:cNvSpPr txBox="1"/>
          <p:nvPr/>
        </p:nvSpPr>
        <p:spPr>
          <a:xfrm>
            <a:off x="24325494" y="5466138"/>
            <a:ext cx="1747657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Trebuchet MS" panose="020B0703020202090204" pitchFamily="34" charset="0"/>
              </a:rPr>
              <a:t>Stress response mechanisms have not adapted to our high stress society and landscape of high calorie, highly palatable foods</a:t>
            </a:r>
            <a:r>
              <a:rPr lang="en-US" sz="3800" baseline="30000" dirty="0">
                <a:latin typeface="Trebuchet MS" panose="020B0703020202090204" pitchFamily="34" charset="0"/>
              </a:rPr>
              <a:t>7</a:t>
            </a:r>
            <a:r>
              <a:rPr lang="en-US" sz="3800" dirty="0">
                <a:latin typeface="Trebuchet MS" panose="020B0703020202090204" pitchFamily="34" charset="0"/>
              </a:rPr>
              <a:t>. </a:t>
            </a:r>
            <a:r>
              <a:rPr lang="en-US" sz="3800" b="1" dirty="0">
                <a:latin typeface="Trebuchet MS" panose="020B0703020202090204" pitchFamily="34" charset="0"/>
              </a:rPr>
              <a:t>Women</a:t>
            </a:r>
            <a:r>
              <a:rPr lang="en-US" sz="3800" dirty="0">
                <a:latin typeface="Trebuchet MS" panose="020B0703020202090204" pitchFamily="34" charset="0"/>
              </a:rPr>
              <a:t> are particularly vulnerable to </a:t>
            </a:r>
            <a:r>
              <a:rPr lang="en-US" sz="3800" b="1" dirty="0">
                <a:latin typeface="Trebuchet MS" panose="020B0703020202090204" pitchFamily="34" charset="0"/>
              </a:rPr>
              <a:t>disordered eating </a:t>
            </a:r>
            <a:r>
              <a:rPr lang="en-US" sz="3800" dirty="0">
                <a:latin typeface="Trebuchet MS" panose="020B0703020202090204" pitchFamily="34" charset="0"/>
              </a:rPr>
              <a:t>behaviours when </a:t>
            </a:r>
            <a:r>
              <a:rPr lang="en-US" sz="3800" b="1" dirty="0">
                <a:latin typeface="Trebuchet MS" panose="020B0703020202090204" pitchFamily="34" charset="0"/>
              </a:rPr>
              <a:t>stressed</a:t>
            </a:r>
            <a:r>
              <a:rPr lang="en-US" sz="3800" baseline="30000" dirty="0">
                <a:latin typeface="Trebuchet MS" panose="020B0703020202090204" pitchFamily="34" charset="0"/>
              </a:rPr>
              <a:t>5</a:t>
            </a:r>
            <a:r>
              <a:rPr lang="en-US" sz="3800" dirty="0">
                <a:latin typeface="Trebuchet MS" panose="020B0703020202090204" pitchFamily="34" charset="0"/>
              </a:rPr>
              <a:t>, for which the neurophysiological basis is unclear. Yet, female research subjects remain underrepresented, which this research aims to address.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EA55181-8543-B9B7-F2EB-10A6DC9332B6}"/>
              </a:ext>
            </a:extLst>
          </p:cNvPr>
          <p:cNvSpPr txBox="1"/>
          <p:nvPr/>
        </p:nvSpPr>
        <p:spPr>
          <a:xfrm>
            <a:off x="11903499" y="6761836"/>
            <a:ext cx="7865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where </a:t>
            </a:r>
            <a:r>
              <a:rPr lang="en-US" sz="3600" b="1" dirty="0">
                <a:latin typeface="Trebuchet MS" panose="020B0703020202090204" pitchFamily="34" charset="0"/>
              </a:rPr>
              <a:t>stress </a:t>
            </a:r>
          </a:p>
          <a:p>
            <a:pPr algn="ctr"/>
            <a:r>
              <a:rPr lang="en-US" sz="3400" b="1" dirty="0">
                <a:latin typeface="Trebuchet MS" panose="020B0703020202090204" pitchFamily="34" charset="0"/>
              </a:rPr>
              <a:t>hormones </a:t>
            </a:r>
            <a:r>
              <a:rPr lang="en-US" sz="3400" dirty="0">
                <a:latin typeface="Trebuchet MS" panose="020B0703020202090204" pitchFamily="34" charset="0"/>
              </a:rPr>
              <a:t>are produced</a:t>
            </a:r>
            <a:r>
              <a:rPr lang="en-US" sz="34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32E87FA-3ECC-63F0-208D-3485F5804816}"/>
              </a:ext>
            </a:extLst>
          </p:cNvPr>
          <p:cNvSpPr txBox="1">
            <a:spLocks noChangeAspect="1"/>
          </p:cNvSpPr>
          <p:nvPr/>
        </p:nvSpPr>
        <p:spPr>
          <a:xfrm>
            <a:off x="14642106" y="26727434"/>
            <a:ext cx="24465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Under </a:t>
            </a:r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400" dirty="0">
                <a:latin typeface="Trebuchet MS" panose="020B0703020202090204" pitchFamily="34" charset="0"/>
              </a:rPr>
              <a:t>, the PPR </a:t>
            </a:r>
            <a:r>
              <a:rPr lang="en-US" sz="3400" b="1" dirty="0">
                <a:latin typeface="Trebuchet MS" panose="020B0703020202090204" pitchFamily="34" charset="0"/>
              </a:rPr>
              <a:t>increased</a:t>
            </a:r>
            <a:r>
              <a:rPr lang="en-US" sz="3400" dirty="0">
                <a:latin typeface="Trebuchet MS" panose="020B0703020202090204" pitchFamily="34" charset="0"/>
              </a:rPr>
              <a:t>, indicating a </a:t>
            </a:r>
            <a:r>
              <a:rPr lang="en-US" sz="3400" b="1" dirty="0">
                <a:latin typeface="Trebuchet MS" panose="020B0703020202090204" pitchFamily="34" charset="0"/>
              </a:rPr>
              <a:t>lower</a:t>
            </a:r>
            <a:r>
              <a:rPr lang="en-US" sz="3400" dirty="0">
                <a:latin typeface="Trebuchet MS" panose="020B0703020202090204" pitchFamily="34" charset="0"/>
              </a:rPr>
              <a:t> probability of glutamate release onto DMH neurons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EE9D208-EADA-CDED-270C-163F2F6F1663}"/>
              </a:ext>
            </a:extLst>
          </p:cNvPr>
          <p:cNvSpPr txBox="1"/>
          <p:nvPr/>
        </p:nvSpPr>
        <p:spPr>
          <a:xfrm>
            <a:off x="14563255" y="11948849"/>
            <a:ext cx="175907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400" dirty="0">
                <a:latin typeface="Trebuchet MS" panose="020B0703020202090204" pitchFamily="34" charset="0"/>
              </a:rPr>
              <a:t>in females triggered a </a:t>
            </a:r>
            <a:r>
              <a:rPr lang="en-US" sz="34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400" dirty="0">
                <a:latin typeface="Trebuchet MS" panose="020B0703020202090204" pitchFamily="34" charset="0"/>
              </a:rPr>
              <a:t>in</a:t>
            </a:r>
            <a:r>
              <a:rPr lang="en-US" sz="3400" b="1" i="1" dirty="0">
                <a:latin typeface="Trebuchet MS" panose="020B0703020202090204" pitchFamily="34" charset="0"/>
              </a:rPr>
              <a:t> </a:t>
            </a:r>
            <a:r>
              <a:rPr lang="en-US" sz="3400" dirty="0">
                <a:latin typeface="Trebuchet MS" panose="020B0703020202090204" pitchFamily="34" charset="0"/>
              </a:rPr>
              <a:t>glutamate transmission compared to naïve, but not in males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903791-0685-81D3-B19D-523E2AF98F13}"/>
              </a:ext>
            </a:extLst>
          </p:cNvPr>
          <p:cNvSpPr txBox="1"/>
          <p:nvPr/>
        </p:nvSpPr>
        <p:spPr>
          <a:xfrm>
            <a:off x="15103544" y="19105138"/>
            <a:ext cx="276368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Is the decreased transmission during </a:t>
            </a:r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400" dirty="0">
                <a:latin typeface="Trebuchet MS" panose="020B0703020202090204" pitchFamily="34" charset="0"/>
              </a:rPr>
              <a:t> in females due to a </a:t>
            </a:r>
            <a:r>
              <a:rPr lang="en-US" sz="3400" b="1" dirty="0">
                <a:latin typeface="Trebuchet MS" panose="020B0703020202090204" pitchFamily="34" charset="0"/>
              </a:rPr>
              <a:t>presynaptic</a:t>
            </a:r>
            <a:r>
              <a:rPr lang="en-US" sz="3400" dirty="0">
                <a:latin typeface="Trebuchet MS" panose="020B0703020202090204" pitchFamily="34" charset="0"/>
              </a:rPr>
              <a:t> change in glutamate release onto DMH neurons? 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849294A-2C40-F6D2-00EE-8D557EDD528E}"/>
              </a:ext>
            </a:extLst>
          </p:cNvPr>
          <p:cNvSpPr txBox="1"/>
          <p:nvPr/>
        </p:nvSpPr>
        <p:spPr>
          <a:xfrm>
            <a:off x="33811832" y="11027821"/>
            <a:ext cx="73090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What </a:t>
            </a:r>
            <a:r>
              <a:rPr lang="en-US" sz="3400" b="1" dirty="0">
                <a:latin typeface="Trebuchet MS" panose="020B0703020202090204" pitchFamily="34" charset="0"/>
              </a:rPr>
              <a:t>causes</a:t>
            </a:r>
            <a:r>
              <a:rPr lang="en-US" sz="3400" dirty="0">
                <a:latin typeface="Trebuchet MS" panose="020B0703020202090204" pitchFamily="34" charset="0"/>
              </a:rPr>
              <a:t> this decrease? </a:t>
            </a:r>
          </a:p>
        </p:txBody>
      </p:sp>
      <p:pic>
        <p:nvPicPr>
          <p:cNvPr id="131" name="Picture 130" descr="A black and white logo&#10;&#10;AI-generated content may be incorrect.">
            <a:extLst>
              <a:ext uri="{FF2B5EF4-FFF2-40B4-BE49-F238E27FC236}">
                <a16:creationId xmlns:a16="http://schemas.microsoft.com/office/drawing/2014/main" id="{B24B9955-C153-E9B4-052A-03BF623B77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7" r="48181"/>
          <a:stretch>
            <a:fillRect/>
          </a:stretch>
        </p:blipFill>
        <p:spPr>
          <a:xfrm rot="10133900">
            <a:off x="31307735" y="11363686"/>
            <a:ext cx="3732499" cy="188353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12FE85CE-1AF3-2A93-E142-20CD484711CE}"/>
              </a:ext>
            </a:extLst>
          </p:cNvPr>
          <p:cNvSpPr txBox="1">
            <a:spLocks noChangeAspect="1"/>
          </p:cNvSpPr>
          <p:nvPr/>
        </p:nvSpPr>
        <p:spPr>
          <a:xfrm>
            <a:off x="32777039" y="11707226"/>
            <a:ext cx="94230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Endocannabinoids</a:t>
            </a:r>
            <a:r>
              <a:rPr lang="en-US" sz="3400" dirty="0">
                <a:latin typeface="Trebuchet MS" panose="020B0703020202090204" pitchFamily="34" charset="0"/>
              </a:rPr>
              <a:t> can trigger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a long-lasting decrease in glutamate release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8F18EA7-BFF0-D725-FCDC-D118EF6B422E}"/>
              </a:ext>
            </a:extLst>
          </p:cNvPr>
          <p:cNvSpPr txBox="1"/>
          <p:nvPr/>
        </p:nvSpPr>
        <p:spPr>
          <a:xfrm>
            <a:off x="38102796" y="20620153"/>
            <a:ext cx="423767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When </a:t>
            </a:r>
            <a:r>
              <a:rPr lang="en-US" sz="3400" b="1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400" dirty="0">
                <a:latin typeface="Trebuchet MS" panose="020B0703020202090204" pitchFamily="34" charset="0"/>
              </a:rPr>
              <a:t>are </a:t>
            </a:r>
            <a:r>
              <a:rPr lang="en-US" sz="3400" b="1" dirty="0">
                <a:latin typeface="Trebuchet MS" panose="020B0703020202090204" pitchFamily="34" charset="0"/>
              </a:rPr>
              <a:t>blocked t</a:t>
            </a:r>
            <a:r>
              <a:rPr lang="en-US" sz="3400" dirty="0">
                <a:latin typeface="Trebuchet MS" panose="020B0703020202090204" pitchFamily="34" charset="0"/>
              </a:rPr>
              <a:t>here is no longer an </a:t>
            </a:r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400" dirty="0">
                <a:latin typeface="Trebuchet MS" panose="020B0703020202090204" pitchFamily="34" charset="0"/>
              </a:rPr>
              <a:t> induced increase in PPR and decrease and glutamate release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92F7693-091C-714B-167D-69E196A38412}"/>
              </a:ext>
            </a:extLst>
          </p:cNvPr>
          <p:cNvGrpSpPr/>
          <p:nvPr/>
        </p:nvGrpSpPr>
        <p:grpSpPr>
          <a:xfrm>
            <a:off x="15270100" y="13185387"/>
            <a:ext cx="22665103" cy="5557914"/>
            <a:chOff x="10508882" y="1998409"/>
            <a:chExt cx="22665103" cy="5557914"/>
          </a:xfrm>
        </p:grpSpPr>
        <p:pic>
          <p:nvPicPr>
            <p:cNvPr id="135" name="Picture 134" descr="A graph of a graph showing the number of points&#10;&#10;AI-generated content may be incorrect.">
              <a:extLst>
                <a:ext uri="{FF2B5EF4-FFF2-40B4-BE49-F238E27FC236}">
                  <a16:creationId xmlns:a16="http://schemas.microsoft.com/office/drawing/2014/main" id="{94F35D6C-8258-2640-DFF8-FB3B1B8BF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8738" y="2004609"/>
              <a:ext cx="7772400" cy="5551714"/>
            </a:xfrm>
            <a:prstGeom prst="rect">
              <a:avLst/>
            </a:prstGeom>
          </p:spPr>
        </p:pic>
        <p:pic>
          <p:nvPicPr>
            <p:cNvPr id="136" name="Picture 135" descr="A graph of a graph showing the time&#10;&#10;AI-generated content may be incorrect.">
              <a:extLst>
                <a:ext uri="{FF2B5EF4-FFF2-40B4-BE49-F238E27FC236}">
                  <a16:creationId xmlns:a16="http://schemas.microsoft.com/office/drawing/2014/main" id="{8F932338-AE41-6F67-1892-141546CB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882" y="2004609"/>
              <a:ext cx="7772400" cy="5551714"/>
            </a:xfrm>
            <a:prstGeom prst="rect">
              <a:avLst/>
            </a:prstGeom>
          </p:spPr>
        </p:pic>
        <p:pic>
          <p:nvPicPr>
            <p:cNvPr id="137" name="Picture 136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03ED9447-AE40-D6A2-051B-90FD0A1CC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1585" y="1998409"/>
              <a:ext cx="7772400" cy="5551714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77B588A-150D-E01F-2C61-084CF03D2551}"/>
                </a:ext>
              </a:extLst>
            </p:cNvPr>
            <p:cNvSpPr txBox="1"/>
            <p:nvPr/>
          </p:nvSpPr>
          <p:spPr>
            <a:xfrm>
              <a:off x="12135487" y="2230874"/>
              <a:ext cx="6101550" cy="437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Male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6BA7F67-CFFE-CD03-061E-ADDAF559BE5D}"/>
                </a:ext>
              </a:extLst>
            </p:cNvPr>
            <p:cNvSpPr txBox="1"/>
            <p:nvPr/>
          </p:nvSpPr>
          <p:spPr>
            <a:xfrm>
              <a:off x="19596438" y="2206274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Female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3748FED-95ED-1B06-59A6-07A98F6449B6}"/>
                </a:ext>
              </a:extLst>
            </p:cNvPr>
            <p:cNvSpPr txBox="1"/>
            <p:nvPr/>
          </p:nvSpPr>
          <p:spPr>
            <a:xfrm>
              <a:off x="26999285" y="2218573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Female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FA65BE76-1C08-5680-4EE6-C9139ED0E2D2}"/>
              </a:ext>
            </a:extLst>
          </p:cNvPr>
          <p:cNvSpPr txBox="1"/>
          <p:nvPr/>
        </p:nvSpPr>
        <p:spPr>
          <a:xfrm>
            <a:off x="38250145" y="13275592"/>
            <a:ext cx="394997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There is no longer a long-lasting decrease in glutamate under </a:t>
            </a:r>
            <a:r>
              <a:rPr lang="en-US" sz="34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</a:t>
            </a:r>
            <a:r>
              <a:rPr lang="en-US" sz="3400" dirty="0">
                <a:latin typeface="Trebuchet MS" panose="020B0703020202090204" pitchFamily="34" charset="0"/>
              </a:rPr>
              <a:t> when</a:t>
            </a:r>
            <a:r>
              <a:rPr lang="en-US" sz="3400" b="1" dirty="0">
                <a:solidFill>
                  <a:srgbClr val="C11C84"/>
                </a:solidFill>
                <a:latin typeface="Trebuchet MS" panose="020B0703020202090204" pitchFamily="34" charset="0"/>
              </a:rPr>
              <a:t> CB1 receptors</a:t>
            </a:r>
            <a:r>
              <a:rPr lang="en-US" sz="3400" dirty="0">
                <a:latin typeface="Trebuchet MS" panose="020B0703020202090204" pitchFamily="34" charset="0"/>
              </a:rPr>
              <a:t> are blocked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5C8F62F-C20C-B464-9887-7A66334E5C50}"/>
              </a:ext>
            </a:extLst>
          </p:cNvPr>
          <p:cNvSpPr txBox="1"/>
          <p:nvPr/>
        </p:nvSpPr>
        <p:spPr>
          <a:xfrm>
            <a:off x="15728445" y="18177508"/>
            <a:ext cx="1887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period. * = p-value &lt; 0.05, ** = p-value &lt; 0.01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5E81B8A-00DA-29E2-33FF-B95406AF3117}"/>
              </a:ext>
            </a:extLst>
          </p:cNvPr>
          <p:cNvGrpSpPr/>
          <p:nvPr/>
        </p:nvGrpSpPr>
        <p:grpSpPr>
          <a:xfrm>
            <a:off x="15453515" y="20158925"/>
            <a:ext cx="22598906" cy="5557914"/>
            <a:chOff x="13996779" y="2462933"/>
            <a:chExt cx="22598906" cy="5557914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620882E-11D4-E5F2-B412-6EF8EF181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96779" y="2476996"/>
              <a:ext cx="7772400" cy="554084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730FA9F1-3D95-7AAA-3170-F123807A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60331" y="2469133"/>
              <a:ext cx="7769864" cy="5551714"/>
            </a:xfrm>
            <a:prstGeom prst="rect">
              <a:avLst/>
            </a:prstGeom>
          </p:spPr>
        </p:pic>
        <p:pic>
          <p:nvPicPr>
            <p:cNvPr id="146" name="Picture 145" descr="A graph with lines and dots&#10;&#10;AI-generated content may be incorrect.">
              <a:extLst>
                <a:ext uri="{FF2B5EF4-FFF2-40B4-BE49-F238E27FC236}">
                  <a16:creationId xmlns:a16="http://schemas.microsoft.com/office/drawing/2014/main" id="{7F180865-478D-AB8A-741F-1CFEF2FD4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3285" y="2462933"/>
              <a:ext cx="7772400" cy="5551714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B544CC8-BF1C-2CF9-6F0C-88D59CB207B5}"/>
                </a:ext>
              </a:extLst>
            </p:cNvPr>
            <p:cNvSpPr txBox="1"/>
            <p:nvPr/>
          </p:nvSpPr>
          <p:spPr>
            <a:xfrm>
              <a:off x="22524011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A14394F-B238-78ED-CB2A-5C260CBF1BED}"/>
                </a:ext>
              </a:extLst>
            </p:cNvPr>
            <p:cNvSpPr txBox="1"/>
            <p:nvPr/>
          </p:nvSpPr>
          <p:spPr>
            <a:xfrm>
              <a:off x="15306663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Naïve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54B11C7-6738-E365-1BDB-C14F003C1C1F}"/>
                </a:ext>
              </a:extLst>
            </p:cNvPr>
            <p:cNvSpPr txBox="1"/>
            <p:nvPr/>
          </p:nvSpPr>
          <p:spPr>
            <a:xfrm>
              <a:off x="29772979" y="2693329"/>
              <a:ext cx="6101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Acute with 5</a:t>
              </a:r>
              <a:r>
                <a:rPr lang="en-US" sz="2400" dirty="0">
                  <a:latin typeface="Trebuchet MS" panose="020B0703020202090204" pitchFamily="34" charset="0"/>
                </a:rPr>
                <a:t> µM AM251</a:t>
              </a: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703020202090204" pitchFamily="34" charset="0"/>
                </a:rPr>
                <a:t> 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1AC4AC56-34F6-BA18-F503-959303875B6C}"/>
              </a:ext>
            </a:extLst>
          </p:cNvPr>
          <p:cNvSpPr txBox="1">
            <a:spLocks noChangeAspect="1"/>
          </p:cNvSpPr>
          <p:nvPr/>
        </p:nvSpPr>
        <p:spPr>
          <a:xfrm>
            <a:off x="15728445" y="25617955"/>
            <a:ext cx="2203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(calculated as P2/P1) compares the amplitude of two evoked currents and is inversely proportional to the probability of neurotransmitter release. 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between baseline and HFS. * = p-value &lt; 0.05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632F443-99BA-7368-5ACC-FD9AD60C2992}"/>
              </a:ext>
            </a:extLst>
          </p:cNvPr>
          <p:cNvSpPr txBox="1"/>
          <p:nvPr/>
        </p:nvSpPr>
        <p:spPr>
          <a:xfrm>
            <a:off x="17272783" y="29535469"/>
            <a:ext cx="1277047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latin typeface="Trebuchet MS" panose="020B0703020202090204" pitchFamily="34" charset="0"/>
              </a:rPr>
              <a:t>There are </a:t>
            </a:r>
            <a:r>
              <a:rPr lang="en-US" sz="3400" b="1" dirty="0">
                <a:latin typeface="Trebuchet MS" panose="020B0703020202090204" pitchFamily="34" charset="0"/>
              </a:rPr>
              <a:t>sex differences </a:t>
            </a:r>
            <a:r>
              <a:rPr lang="en-US" sz="3400" dirty="0">
                <a:latin typeface="Trebuchet MS" panose="020B0703020202090204" pitchFamily="34" charset="0"/>
              </a:rPr>
              <a:t>in glutamate transmission during acute stress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latin typeface="Trebuchet MS" panose="020B0703020202090204" pitchFamily="34" charset="0"/>
              </a:rPr>
              <a:t>The endocannabinoid receptor CB1 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>
                <a:highlight>
                  <a:srgbClr val="FFFF00"/>
                </a:highlight>
                <a:latin typeface="Trebuchet MS" panose="020B0703020202090204" pitchFamily="34" charset="0"/>
              </a:rPr>
              <a:t>Never know what to do because I said that stuff up in the results…</a:t>
            </a:r>
          </a:p>
        </p:txBody>
      </p:sp>
    </p:spTree>
    <p:extLst>
      <p:ext uri="{BB962C8B-B14F-4D97-AF65-F5344CB8AC3E}">
        <p14:creationId xmlns:p14="http://schemas.microsoft.com/office/powerpoint/2010/main" val="2957713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26989</TotalTime>
  <Words>3047</Words>
  <Application>Microsoft Macintosh PowerPoint</Application>
  <PresentationFormat>Custom</PresentationFormat>
  <Paragraphs>231</Paragraphs>
  <Slides>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Trebuchet MS</vt:lpstr>
      <vt:lpstr>Office Theme</vt:lpstr>
      <vt:lpstr>CorelDRAW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I stay or should I go? Influence of Environmental Factors on Hatchling Painted Turtle Overwintering Strategy</dc:title>
  <dc:creator>Julia</dc:creator>
  <cp:lastModifiedBy>Ruby Muzzatti</cp:lastModifiedBy>
  <cp:revision>957</cp:revision>
  <dcterms:created xsi:type="dcterms:W3CDTF">2011-03-31T17:40:42Z</dcterms:created>
  <dcterms:modified xsi:type="dcterms:W3CDTF">2025-11-10T16:13:58Z</dcterms:modified>
</cp:coreProperties>
</file>